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31"/>
  </p:notesMasterIdLst>
  <p:handoutMasterIdLst>
    <p:handoutMasterId r:id="rId32"/>
  </p:handoutMasterIdLst>
  <p:sldIdLst>
    <p:sldId id="296" r:id="rId2"/>
    <p:sldId id="278" r:id="rId3"/>
    <p:sldId id="280" r:id="rId4"/>
    <p:sldId id="297" r:id="rId5"/>
    <p:sldId id="300" r:id="rId6"/>
    <p:sldId id="301" r:id="rId7"/>
    <p:sldId id="298" r:id="rId8"/>
    <p:sldId id="299" r:id="rId9"/>
    <p:sldId id="281" r:id="rId10"/>
    <p:sldId id="302" r:id="rId11"/>
    <p:sldId id="282" r:id="rId12"/>
    <p:sldId id="304" r:id="rId13"/>
    <p:sldId id="305" r:id="rId14"/>
    <p:sldId id="306" r:id="rId15"/>
    <p:sldId id="307" r:id="rId16"/>
    <p:sldId id="308" r:id="rId17"/>
    <p:sldId id="286" r:id="rId18"/>
    <p:sldId id="309" r:id="rId19"/>
    <p:sldId id="310" r:id="rId20"/>
    <p:sldId id="312" r:id="rId21"/>
    <p:sldId id="313" r:id="rId22"/>
    <p:sldId id="578" r:id="rId23"/>
    <p:sldId id="314" r:id="rId24"/>
    <p:sldId id="315" r:id="rId25"/>
    <p:sldId id="316" r:id="rId26"/>
    <p:sldId id="579" r:id="rId27"/>
    <p:sldId id="577" r:id="rId28"/>
    <p:sldId id="292" r:id="rId29"/>
    <p:sldId id="311" r:id="rId30"/>
  </p:sldIdLst>
  <p:sldSz cx="9144000" cy="6858000" type="screen4x3"/>
  <p:notesSz cx="6797675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6095" autoAdjust="0"/>
  </p:normalViewPr>
  <p:slideViewPr>
    <p:cSldViewPr snapToGrid="0">
      <p:cViewPr varScale="1">
        <p:scale>
          <a:sx n="84" d="100"/>
          <a:sy n="84" d="100"/>
        </p:scale>
        <p:origin x="978" y="90"/>
      </p:cViewPr>
      <p:guideLst>
        <p:guide orient="horz" pos="658"/>
        <p:guide orient="horz" pos="393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976" y="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3.5273858460171094E-2"/>
          <c:w val="0.97146967330427336"/>
          <c:h val="0.860363242468008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'gráfico 3.6'!$B$7</c:f>
              <c:strCache>
                <c:ptCount val="1"/>
                <c:pt idx="0">
                  <c:v>Agresores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B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 3.6'!$A$8:$A$13</c:f>
              <c:strCache>
                <c:ptCount val="6"/>
                <c:pt idx="0">
                  <c:v>Familiar</c:v>
                </c:pt>
                <c:pt idx="1">
                  <c:v>Amigo</c:v>
                </c:pt>
                <c:pt idx="2">
                  <c:v>Conocido</c:v>
                </c:pt>
                <c:pt idx="3">
                  <c:v>Desconocido</c:v>
                </c:pt>
                <c:pt idx="4">
                  <c:v>Autoridad(policía o militar)</c:v>
                </c:pt>
                <c:pt idx="5">
                  <c:v>Otro</c:v>
                </c:pt>
              </c:strCache>
            </c:strRef>
          </c:cat>
          <c:val>
            <c:numRef>
              <c:f>'gráfico 3.6'!$B$8:$B$13</c:f>
              <c:numCache>
                <c:formatCode>0.0</c:formatCode>
                <c:ptCount val="6"/>
                <c:pt idx="0">
                  <c:v>16.734320545396482</c:v>
                </c:pt>
                <c:pt idx="1">
                  <c:v>9.5469376987267598</c:v>
                </c:pt>
                <c:pt idx="2">
                  <c:v>31.867649713278073</c:v>
                </c:pt>
                <c:pt idx="3">
                  <c:v>82.36000610932922</c:v>
                </c:pt>
                <c:pt idx="4">
                  <c:v>2.0637036419933077</c:v>
                </c:pt>
                <c:pt idx="5">
                  <c:v>1.3178100831701864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12-4ADC-A31E-6D24FEA3D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00428168"/>
        <c:axId val="300428560"/>
      </c:barChart>
      <c:catAx>
        <c:axId val="300428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000">
                <a:latin typeface="Arial Narrow" panose="020B0606020202030204" pitchFamily="34" charset="0"/>
              </a:defRPr>
            </a:pPr>
            <a:endParaRPr lang="es-BO"/>
          </a:p>
        </c:txPr>
        <c:crossAx val="300428560"/>
        <c:crosses val="autoZero"/>
        <c:auto val="1"/>
        <c:lblAlgn val="ctr"/>
        <c:lblOffset val="100"/>
        <c:noMultiLvlLbl val="0"/>
      </c:catAx>
      <c:valAx>
        <c:axId val="30042856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300428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Hoja1!$B$3:$B$9</c:f>
              <c:strCache>
                <c:ptCount val="7"/>
                <c:pt idx="0">
                  <c:v>Colectiva (guerras y terrorismo)</c:v>
                </c:pt>
                <c:pt idx="1">
                  <c:v>Interpersonal (crímenes violentos)</c:v>
                </c:pt>
                <c:pt idx="2">
                  <c:v>Homicidios –total</c:v>
                </c:pt>
                <c:pt idx="3">
                  <c:v>Maltrato infantil</c:v>
                </c:pt>
                <c:pt idx="4">
                  <c:v>Abuso sexual de menores, reportados</c:v>
                </c:pt>
                <c:pt idx="5">
                  <c:v>VcM en relaciones de pareja</c:v>
                </c:pt>
                <c:pt idx="6">
                  <c:v>Violencia sexual contra las mujeres, reportados</c:v>
                </c:pt>
              </c:strCache>
            </c:strRef>
          </c:cat>
          <c:val>
            <c:numRef>
              <c:f>Hoja1!$C$3:$C$9</c:f>
              <c:numCache>
                <c:formatCode>#,##0.00</c:formatCode>
                <c:ptCount val="7"/>
                <c:pt idx="0" formatCode="General">
                  <c:v>167.19</c:v>
                </c:pt>
                <c:pt idx="1">
                  <c:v>1245.27</c:v>
                </c:pt>
                <c:pt idx="2" formatCode="General">
                  <c:v>700.5</c:v>
                </c:pt>
                <c:pt idx="3">
                  <c:v>3594</c:v>
                </c:pt>
                <c:pt idx="4" formatCode="General">
                  <c:v>36.799999999999997</c:v>
                </c:pt>
                <c:pt idx="5">
                  <c:v>4463</c:v>
                </c:pt>
                <c:pt idx="6" formatCode="General">
                  <c:v>66.7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2F-42A7-9330-814ED194FEC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Testigos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3B-47DC-A90F-7DB105AF458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62.5</c:v>
                </c:pt>
                <c:pt idx="1">
                  <c:v>30.1</c:v>
                </c:pt>
                <c:pt idx="2">
                  <c:v>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3B-47DC-A90F-7DB105AF458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redidas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3B-47DC-A90F-7DB105AF458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Testigos/as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3B-47DC-A90F-7DB105AF458D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bg1"/>
          </a:solidFill>
        </a:defRPr>
      </a:pPr>
      <a:endParaRPr lang="es-BO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Testigos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4A-4E8E-B76F-86DD98C784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57.6</c:v>
                </c:pt>
                <c:pt idx="1">
                  <c:v>34.6</c:v>
                </c:pt>
                <c:pt idx="2">
                  <c:v>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4A-4E8E-B76F-86DD98C784E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redidas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4A-4E8E-B76F-86DD98C784EB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Testigos/as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Agresores</c:v>
                </c:pt>
                <c:pt idx="1">
                  <c:v>Agredidas</c:v>
                </c:pt>
                <c:pt idx="2">
                  <c:v>estigos/as</c:v>
                </c:pt>
              </c:strCache>
            </c:str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4A-4E8E-B76F-86DD98C784EB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bg1"/>
          </a:solidFill>
        </a:defRPr>
      </a:pPr>
      <a:endParaRPr lang="es-BO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'gráfico 3.3'!$C$9</c:f>
              <c:strCache>
                <c:ptCount val="1"/>
                <c:pt idx="0">
                  <c:v>Con violencia a lo largo de su vida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B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 3.3'!$A$10:$B$12</c:f>
              <c:strCache>
                <c:ptCount val="3"/>
                <c:pt idx="0">
                  <c:v>Casadas o en unión libre</c:v>
                </c:pt>
                <c:pt idx="1">
                  <c:v>Separadas, divorciadas y viudas</c:v>
                </c:pt>
                <c:pt idx="2">
                  <c:v>Solteras</c:v>
                </c:pt>
              </c:strCache>
            </c:strRef>
          </c:cat>
          <c:val>
            <c:numRef>
              <c:f>'gráfico 3.3'!$C$10:$C$12</c:f>
              <c:numCache>
                <c:formatCode>#.##00</c:formatCode>
                <c:ptCount val="3"/>
                <c:pt idx="0">
                  <c:v>76.436933526500781</c:v>
                </c:pt>
                <c:pt idx="1">
                  <c:v>78.064639358222379</c:v>
                </c:pt>
                <c:pt idx="2">
                  <c:v>80.548594529943202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DB-4D7C-AA16-1F40D15A7DFF}"/>
            </c:ext>
          </c:extLst>
        </c:ser>
        <c:ser>
          <c:idx val="1"/>
          <c:order val="1"/>
          <c:tx>
            <c:strRef>
              <c:f>'gráfico 3.3'!$D$9</c:f>
              <c:strCache>
                <c:ptCount val="1"/>
                <c:pt idx="0">
                  <c:v>Con violencia en los últimos 12 meses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B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 3.3'!$A$10:$B$12</c:f>
              <c:strCache>
                <c:ptCount val="3"/>
                <c:pt idx="0">
                  <c:v>Casadas o en unión libre</c:v>
                </c:pt>
                <c:pt idx="1">
                  <c:v>Separadas, divorciadas y viudas</c:v>
                </c:pt>
                <c:pt idx="2">
                  <c:v>Solteras</c:v>
                </c:pt>
              </c:strCache>
            </c:strRef>
          </c:cat>
          <c:val>
            <c:numRef>
              <c:f>'gráfico 3.3'!$D$10:$D$12</c:f>
              <c:numCache>
                <c:formatCode>#.##00</c:formatCode>
                <c:ptCount val="3"/>
                <c:pt idx="0">
                  <c:v>36.695769506671212</c:v>
                </c:pt>
                <c:pt idx="1">
                  <c:v>35.861234689735852</c:v>
                </c:pt>
                <c:pt idx="2">
                  <c:v>57.172994849478556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DB-4D7C-AA16-1F40D15A7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00426992"/>
        <c:axId val="300427384"/>
      </c:barChart>
      <c:catAx>
        <c:axId val="30042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s-BO"/>
          </a:p>
        </c:txPr>
        <c:crossAx val="300427384"/>
        <c:crosses val="autoZero"/>
        <c:auto val="1"/>
        <c:lblAlgn val="ctr"/>
        <c:lblOffset val="100"/>
        <c:noMultiLvlLbl val="0"/>
      </c:catAx>
      <c:valAx>
        <c:axId val="300427384"/>
        <c:scaling>
          <c:orientation val="minMax"/>
        </c:scaling>
        <c:delete val="1"/>
        <c:axPos val="l"/>
        <c:numFmt formatCode="#.##00" sourceLinked="1"/>
        <c:majorTickMark val="none"/>
        <c:minorTickMark val="none"/>
        <c:tickLblPos val="nextTo"/>
        <c:crossAx val="300426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200"/>
          </a:pPr>
          <a:endParaRPr lang="es-B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Arial Narrow" panose="020B0606020202030204" pitchFamily="34" charset="0"/>
        </a:defRPr>
      </a:pPr>
      <a:endParaRPr lang="es-BO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2102400981670909"/>
          <c:y val="4.9863491108272304E-2"/>
          <c:w val="0.6789759901832908"/>
          <c:h val="0.9002730177834553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D756-448C-B02D-EEEAE62B782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756-448C-B02D-EEEAE62B7826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'Educativo  GRAF 3,6'!$H$7:$H$9</c:f>
              <c:strCache>
                <c:ptCount val="3"/>
                <c:pt idx="0">
                  <c:v>Violencia Psicológica </c:v>
                </c:pt>
                <c:pt idx="1">
                  <c:v>Violencia Física</c:v>
                </c:pt>
                <c:pt idx="2">
                  <c:v>Violencia Sexual</c:v>
                </c:pt>
              </c:strCache>
            </c:strRef>
          </c:cat>
          <c:val>
            <c:numRef>
              <c:f>'Educativo  GRAF 3,6'!$I$7:$I$9</c:f>
              <c:numCache>
                <c:formatCode>0.0</c:formatCode>
                <c:ptCount val="3"/>
                <c:pt idx="0">
                  <c:v>62.077147702707549</c:v>
                </c:pt>
                <c:pt idx="1">
                  <c:v>28.405212053171542</c:v>
                </c:pt>
                <c:pt idx="2">
                  <c:v>12.212106916361117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56-448C-B02D-EEEAE62B78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298633728"/>
        <c:axId val="298637648"/>
      </c:barChart>
      <c:catAx>
        <c:axId val="2986337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298637648"/>
        <c:crosses val="autoZero"/>
        <c:auto val="1"/>
        <c:lblAlgn val="ctr"/>
        <c:lblOffset val="100"/>
        <c:noMultiLvlLbl val="0"/>
      </c:catAx>
      <c:valAx>
        <c:axId val="298637648"/>
        <c:scaling>
          <c:orientation val="minMax"/>
          <c:max val="80"/>
          <c:min val="0"/>
        </c:scaling>
        <c:delete val="1"/>
        <c:axPos val="t"/>
        <c:numFmt formatCode="0" sourceLinked="0"/>
        <c:majorTickMark val="out"/>
        <c:minorTickMark val="none"/>
        <c:tickLblPos val="nextTo"/>
        <c:crossAx val="2986337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'Educativo TV  GRAF 3,6'!$K$17:$K$23</c:f>
              <c:strCache>
                <c:ptCount val="7"/>
                <c:pt idx="0">
                  <c:v>Sin violencia</c:v>
                </c:pt>
                <c:pt idx="1">
                  <c:v>Psicologica</c:v>
                </c:pt>
                <c:pt idx="2">
                  <c:v>Psicológica - Física</c:v>
                </c:pt>
                <c:pt idx="3">
                  <c:v>Psicológica - Física - Sexual</c:v>
                </c:pt>
                <c:pt idx="4">
                  <c:v>Psicológica - Sexual</c:v>
                </c:pt>
                <c:pt idx="5">
                  <c:v>Física</c:v>
                </c:pt>
                <c:pt idx="6">
                  <c:v>Resto Combinaciones</c:v>
                </c:pt>
              </c:strCache>
            </c:strRef>
          </c:cat>
          <c:val>
            <c:numRef>
              <c:f>'Educativo TV  GRAF 3,6'!$L$17:$L$23</c:f>
              <c:numCache>
                <c:formatCode>0.0</c:formatCode>
                <c:ptCount val="7"/>
                <c:pt idx="0">
                  <c:v>35.265678558205636</c:v>
                </c:pt>
                <c:pt idx="1">
                  <c:v>32.087627942528876</c:v>
                </c:pt>
                <c:pt idx="2">
                  <c:v>18.312203657036392</c:v>
                </c:pt>
                <c:pt idx="3">
                  <c:v>7.8521778595229854</c:v>
                </c:pt>
                <c:pt idx="4">
                  <c:v>3.8251382436192958</c:v>
                </c:pt>
                <c:pt idx="5">
                  <c:v>2.1223829258679787</c:v>
                </c:pt>
                <c:pt idx="6">
                  <c:v>0.53479081321883692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97-4CCE-AAF0-15ED923118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4597336"/>
        <c:axId val="454599688"/>
      </c:barChart>
      <c:catAx>
        <c:axId val="454597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54599688"/>
        <c:crosses val="autoZero"/>
        <c:auto val="1"/>
        <c:lblAlgn val="ctr"/>
        <c:lblOffset val="100"/>
        <c:noMultiLvlLbl val="0"/>
      </c:catAx>
      <c:valAx>
        <c:axId val="454599688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454597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'gráfico 3.9'!$B$7</c:f>
              <c:strCache>
                <c:ptCount val="1"/>
                <c:pt idx="0">
                  <c:v>Agresores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'gráfico 3.9'!$A$8:$A$12</c:f>
              <c:strCache>
                <c:ptCount val="5"/>
                <c:pt idx="0">
                  <c:v>Director
maestro
administrativo</c:v>
                </c:pt>
                <c:pt idx="1">
                  <c:v>Compañero 
de escuela</c:v>
                </c:pt>
                <c:pt idx="2">
                  <c:v>Docente Universitario
administrativo</c:v>
                </c:pt>
                <c:pt idx="3">
                  <c:v>Compañero 
Universitario</c:v>
                </c:pt>
                <c:pt idx="4">
                  <c:v>Otro</c:v>
                </c:pt>
              </c:strCache>
            </c:strRef>
          </c:cat>
          <c:val>
            <c:numRef>
              <c:f>'gráfico 3.9'!$B$8:$B$12</c:f>
              <c:numCache>
                <c:formatCode>0.0</c:formatCode>
                <c:ptCount val="5"/>
                <c:pt idx="0">
                  <c:v>40.273636843328767</c:v>
                </c:pt>
                <c:pt idx="1">
                  <c:v>72.919749305368498</c:v>
                </c:pt>
                <c:pt idx="2">
                  <c:v>5.8116118771839842</c:v>
                </c:pt>
                <c:pt idx="3">
                  <c:v>11.901076355961285</c:v>
                </c:pt>
                <c:pt idx="4">
                  <c:v>1.6219138251041487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E8-46C1-8B38-129E006424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4322424"/>
        <c:axId val="150380136"/>
      </c:barChart>
      <c:catAx>
        <c:axId val="294322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0380136"/>
        <c:crosses val="autoZero"/>
        <c:auto val="1"/>
        <c:lblAlgn val="ctr"/>
        <c:lblOffset val="100"/>
        <c:noMultiLvlLbl val="0"/>
      </c:catAx>
      <c:valAx>
        <c:axId val="15038013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943224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2102400981670909"/>
          <c:y val="4.9863491108272304E-2"/>
          <c:w val="0.6789759901832908"/>
          <c:h val="0.9002730177834553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07A9-4663-8D1F-BE6CF37396D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7A9-4663-8D1F-BE6CF37396DF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'laboral GRAF 3,8'!$G$11:$G$13</c:f>
              <c:strCache>
                <c:ptCount val="3"/>
                <c:pt idx="0">
                  <c:v>Violencia Psicológica </c:v>
                </c:pt>
                <c:pt idx="1">
                  <c:v>Violencia Física</c:v>
                </c:pt>
                <c:pt idx="2">
                  <c:v>Violencia Sexual</c:v>
                </c:pt>
              </c:strCache>
            </c:strRef>
          </c:cat>
          <c:val>
            <c:numRef>
              <c:f>'laboral GRAF 3,8'!$H$11:$H$13</c:f>
              <c:numCache>
                <c:formatCode>0.0</c:formatCode>
                <c:ptCount val="3"/>
                <c:pt idx="0">
                  <c:v>60.637462062486634</c:v>
                </c:pt>
                <c:pt idx="1">
                  <c:v>12.809983210334941</c:v>
                </c:pt>
                <c:pt idx="2">
                  <c:v>9.6392388871569548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A9-4663-8D1F-BE6CF37396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549164680"/>
        <c:axId val="549161936"/>
      </c:barChart>
      <c:catAx>
        <c:axId val="5491646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549161936"/>
        <c:crosses val="autoZero"/>
        <c:auto val="1"/>
        <c:lblAlgn val="ctr"/>
        <c:lblOffset val="100"/>
        <c:noMultiLvlLbl val="0"/>
      </c:catAx>
      <c:valAx>
        <c:axId val="549161936"/>
        <c:scaling>
          <c:orientation val="minMax"/>
          <c:max val="80"/>
          <c:min val="0"/>
        </c:scaling>
        <c:delete val="1"/>
        <c:axPos val="t"/>
        <c:numFmt formatCode="0" sourceLinked="0"/>
        <c:majorTickMark val="out"/>
        <c:minorTickMark val="none"/>
        <c:tickLblPos val="nextTo"/>
        <c:crossAx val="5491646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'Laboral TV  GRAF 3,9'!$K$24:$K$29</c:f>
              <c:strCache>
                <c:ptCount val="6"/>
                <c:pt idx="0">
                  <c:v>Sin violencia</c:v>
                </c:pt>
                <c:pt idx="1">
                  <c:v>Psicologica</c:v>
                </c:pt>
                <c:pt idx="2">
                  <c:v>Psicológica - Física</c:v>
                </c:pt>
                <c:pt idx="3">
                  <c:v>Psicológica - Física - Sexual</c:v>
                </c:pt>
                <c:pt idx="4">
                  <c:v>Psicológica - Sexual</c:v>
                </c:pt>
                <c:pt idx="5">
                  <c:v>Resto combinaciones</c:v>
                </c:pt>
              </c:strCache>
            </c:strRef>
          </c:cat>
          <c:val>
            <c:numRef>
              <c:f>'Laboral TV  GRAF 3,9'!$L$24:$L$29</c:f>
              <c:numCache>
                <c:formatCode>0.0</c:formatCode>
                <c:ptCount val="6"/>
                <c:pt idx="0">
                  <c:v>38.722196049046516</c:v>
                </c:pt>
                <c:pt idx="1">
                  <c:v>43.852794759275902</c:v>
                </c:pt>
                <c:pt idx="2">
                  <c:v>7.3901087763395736</c:v>
                </c:pt>
                <c:pt idx="3">
                  <c:v>5.0242129058143128</c:v>
                </c:pt>
                <c:pt idx="4">
                  <c:v>4.3703456210568401</c:v>
                </c:pt>
                <c:pt idx="5">
                  <c:v>0.64034188846685614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13-4391-851B-47E1D4C87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9158408"/>
        <c:axId val="295255968"/>
      </c:barChart>
      <c:catAx>
        <c:axId val="5491584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95255968"/>
        <c:crosses val="autoZero"/>
        <c:auto val="1"/>
        <c:lblAlgn val="ctr"/>
        <c:lblOffset val="100"/>
        <c:noMultiLvlLbl val="0"/>
      </c:catAx>
      <c:valAx>
        <c:axId val="295255968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5491584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'gráfico 3.13'!$B$6</c:f>
              <c:strCache>
                <c:ptCount val="1"/>
                <c:pt idx="0">
                  <c:v>Agresores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B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 3.13'!$A$7:$A$10</c:f>
              <c:strCache>
                <c:ptCount val="4"/>
                <c:pt idx="0">
                  <c:v>Jefe</c:v>
                </c:pt>
                <c:pt idx="1">
                  <c:v>Compañero de trabajo</c:v>
                </c:pt>
                <c:pt idx="2">
                  <c:v>Cliente</c:v>
                </c:pt>
                <c:pt idx="3">
                  <c:v>Otro</c:v>
                </c:pt>
              </c:strCache>
            </c:strRef>
          </c:cat>
          <c:val>
            <c:numRef>
              <c:f>'gráfico 3.13'!$B$7:$B$10</c:f>
              <c:numCache>
                <c:formatCode>0.0</c:formatCode>
                <c:ptCount val="4"/>
                <c:pt idx="0">
                  <c:v>44.91191628282607</c:v>
                </c:pt>
                <c:pt idx="1">
                  <c:v>39.587938850143608</c:v>
                </c:pt>
                <c:pt idx="2">
                  <c:v>39.629630897057716</c:v>
                </c:pt>
                <c:pt idx="3">
                  <c:v>8.7162613811873619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2-4F6C-BCDF-2E53234885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02300064"/>
        <c:axId val="302300456"/>
      </c:barChart>
      <c:catAx>
        <c:axId val="30230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BO"/>
          </a:p>
        </c:txPr>
        <c:crossAx val="302300456"/>
        <c:crosses val="autoZero"/>
        <c:auto val="1"/>
        <c:lblAlgn val="ctr"/>
        <c:lblOffset val="100"/>
        <c:noMultiLvlLbl val="0"/>
      </c:catAx>
      <c:valAx>
        <c:axId val="30230045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30230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s-BO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B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 2.18 '!$B$5:$B$12</c:f>
              <c:strCache>
                <c:ptCount val="8"/>
                <c:pt idx="0">
                  <c:v>Durante el período de dilatación, la obligaron a permanecer boca arriba, aunque manifestará su incomodidad en esa posición</c:v>
                </c:pt>
                <c:pt idx="1">
                  <c:v>Durante el período de dilatación, le privaron la posibilidad de caminar o buscar posiciones según sus necesidades</c:v>
                </c:pt>
                <c:pt idx="2">
                  <c:v>El personal de salud criticaba su comportamiento con comentarios irónicos, o en tono de chiste</c:v>
                </c:pt>
                <c:pt idx="3">
                  <c:v>Durante el período de alumbramiento o parto, le privaron de la posibilidad de adoptar la postura más comoda</c:v>
                </c:pt>
                <c:pt idx="4">
                  <c:v>Le criticaron por llorar o gritar de dolor, alegría o tristeza durante el trabajo de parto y/o el parto</c:v>
                </c:pt>
                <c:pt idx="5">
                  <c:v>Le resulto imposible manifestar sus miedos porque lo hacían de mala manera</c:v>
                </c:pt>
                <c:pt idx="6">
                  <c:v>Le resulto díficil  aclarar sus dudas porque no le respondían</c:v>
                </c:pt>
                <c:pt idx="7">
                  <c:v>Durante el proceso, se le impidio estar acompañada por alguien de su confianza</c:v>
                </c:pt>
              </c:strCache>
            </c:strRef>
          </c:cat>
          <c:val>
            <c:numRef>
              <c:f>'gráfico 2.18 '!$C$5:$C$12</c:f>
              <c:numCache>
                <c:formatCode>#.##00</c:formatCode>
                <c:ptCount val="8"/>
                <c:pt idx="0">
                  <c:v>34.620764862933854</c:v>
                </c:pt>
                <c:pt idx="1">
                  <c:v>38.651524837363219</c:v>
                </c:pt>
                <c:pt idx="2">
                  <c:v>39.564923100063929</c:v>
                </c:pt>
                <c:pt idx="3">
                  <c:v>41.647426014364683</c:v>
                </c:pt>
                <c:pt idx="4">
                  <c:v>45.72575489790546</c:v>
                </c:pt>
                <c:pt idx="5">
                  <c:v>50.38412364155981</c:v>
                </c:pt>
                <c:pt idx="6">
                  <c:v>55.352912420561807</c:v>
                </c:pt>
                <c:pt idx="7">
                  <c:v>67.771970067310946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D6-41E9-B591-1A8EDEA559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89090904"/>
        <c:axId val="183327328"/>
      </c:barChart>
      <c:catAx>
        <c:axId val="189090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BO"/>
          </a:p>
        </c:txPr>
        <c:crossAx val="183327328"/>
        <c:crosses val="autoZero"/>
        <c:auto val="1"/>
        <c:lblAlgn val="ctr"/>
        <c:lblOffset val="100"/>
        <c:noMultiLvlLbl val="0"/>
      </c:catAx>
      <c:valAx>
        <c:axId val="183327328"/>
        <c:scaling>
          <c:orientation val="minMax"/>
        </c:scaling>
        <c:delete val="1"/>
        <c:axPos val="b"/>
        <c:numFmt formatCode="#.##00" sourceLinked="1"/>
        <c:majorTickMark val="none"/>
        <c:minorTickMark val="none"/>
        <c:tickLblPos val="nextTo"/>
        <c:crossAx val="189090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Arial Narrow" panose="020B0606020202030204" pitchFamily="34" charset="0"/>
        </a:defRPr>
      </a:pPr>
      <a:endParaRPr lang="es-BO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7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7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‹Nº›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6105"/>
            <a:ext cx="4984962" cy="44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092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731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948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542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447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212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45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7767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1581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427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6F4F92-661F-4424-ADED-7D3829A4203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632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686F8AC-1C93-4252-AA9C-DE542BD4EE99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1A1ADD8-90A7-4262-A44E-6AC5CE16F696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noProof="0"/>
              <a:t>Haga clic en el icono para agregar una imagen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1F49544-AEEB-445E-8CF3-261848A85C5D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noProof="0"/>
              <a:t>Haga clic en el icono para agregar una imagen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CA5DCD5-DA5A-40DF-A088-869E9FFDB39F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60C9ABE-D147-43FA-9BB3-2313D1852E61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20200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Erste Ebene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Página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‹Nº›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6F13F9D8-DA9C-411D-BB49-CAAFA7CE2C7B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Titel durch Klicken hinzufügen</a:t>
            </a:r>
          </a:p>
        </p:txBody>
      </p:sp>
      <p:pic>
        <p:nvPicPr>
          <p:cNvPr id="1026" name="Picture 2" descr="C:\Users\calero_jua\Desktop\presentacion plantilla giz -bol eca 2016 22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" name="3 Imagen">
            <a:extLst>
              <a:ext uri="{FF2B5EF4-FFF2-40B4-BE49-F238E27FC236}">
                <a16:creationId xmlns:a16="http://schemas.microsoft.com/office/drawing/2014/main" id="{18544B33-9C3B-47B7-BFD4-ECB0649C9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811" y="3443020"/>
            <a:ext cx="2183130" cy="1623157"/>
          </a:xfrm>
          <a:prstGeom prst="rect">
            <a:avLst/>
          </a:prstGeom>
        </p:spPr>
      </p:pic>
      <p:sp>
        <p:nvSpPr>
          <p:cNvPr id="5" name="14 Marcador de contenido">
            <a:extLst>
              <a:ext uri="{FF2B5EF4-FFF2-40B4-BE49-F238E27FC236}">
                <a16:creationId xmlns:a16="http://schemas.microsoft.com/office/drawing/2014/main" id="{CA4C4AAE-CB5C-4B59-92E4-76E450386978}"/>
              </a:ext>
            </a:extLst>
          </p:cNvPr>
          <p:cNvSpPr txBox="1">
            <a:spLocks/>
          </p:cNvSpPr>
          <p:nvPr/>
        </p:nvSpPr>
        <p:spPr bwMode="auto">
          <a:xfrm>
            <a:off x="2384296" y="4515986"/>
            <a:ext cx="3659838" cy="183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altLang="es-BO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ES" altLang="es-BO" sz="2200" b="1" i="0" u="none" strike="noStrike" kern="1200" cap="none" spc="0" normalizeH="0" baseline="0" noProof="0" dirty="0">
                <a:ln>
                  <a:noFill/>
                </a:ln>
                <a:solidFill>
                  <a:srgbClr val="99479F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Irma Campos Garvizu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ES" altLang="es-BO" sz="2200" b="1" i="0" u="none" strike="noStrike" kern="1200" cap="none" spc="0" normalizeH="0" baseline="0" noProof="0" dirty="0">
                <a:ln>
                  <a:noFill/>
                </a:ln>
                <a:solidFill>
                  <a:srgbClr val="99479F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 Paz, </a:t>
            </a:r>
            <a:r>
              <a:rPr lang="es-ES" altLang="es-BO" sz="2200" dirty="0">
                <a:solidFill>
                  <a:srgbClr val="99479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Diciembre</a:t>
            </a:r>
            <a:r>
              <a:rPr kumimoji="0" lang="es-ES" altLang="es-BO" sz="2200" b="1" i="0" u="none" strike="noStrike" kern="1200" cap="none" spc="0" normalizeH="0" baseline="0" noProof="0" dirty="0">
                <a:ln>
                  <a:noFill/>
                </a:ln>
                <a:solidFill>
                  <a:srgbClr val="99479F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2018</a:t>
            </a:r>
            <a:endParaRPr kumimoji="0" lang="es-EC" altLang="es-BO" sz="2200" b="1" i="0" u="none" strike="noStrike" kern="1200" cap="none" spc="0" normalizeH="0" baseline="0" noProof="0" dirty="0">
              <a:ln>
                <a:noFill/>
              </a:ln>
              <a:solidFill>
                <a:srgbClr val="99479F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14 Marcador de contenido">
            <a:extLst>
              <a:ext uri="{FF2B5EF4-FFF2-40B4-BE49-F238E27FC236}">
                <a16:creationId xmlns:a16="http://schemas.microsoft.com/office/drawing/2014/main" id="{51E5E5B9-0276-4768-B3C9-58BE32441ED4}"/>
              </a:ext>
            </a:extLst>
          </p:cNvPr>
          <p:cNvSpPr txBox="1">
            <a:spLocks/>
          </p:cNvSpPr>
          <p:nvPr/>
        </p:nvSpPr>
        <p:spPr bwMode="auto">
          <a:xfrm>
            <a:off x="1028700" y="2034540"/>
            <a:ext cx="6777990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es-BO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VIOLENCIA CONTRA LAS MUJERES</a:t>
            </a:r>
            <a:r>
              <a:rPr lang="en-US" altLang="es-BO" sz="2400" dirty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 EFECTOS SOCIALES Y ECONÓMICOS</a:t>
            </a:r>
            <a:r>
              <a:rPr kumimoji="0" lang="en-US" altLang="es-BO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kumimoji="0" lang="es-EC" altLang="es-BO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611736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13B4F5EB-AA9E-4282-A659-0AC12C7FA6D0}"/>
              </a:ext>
            </a:extLst>
          </p:cNvPr>
          <p:cNvSpPr txBox="1">
            <a:spLocks/>
          </p:cNvSpPr>
          <p:nvPr/>
        </p:nvSpPr>
        <p:spPr bwMode="auto">
          <a:xfrm>
            <a:off x="976164" y="981874"/>
            <a:ext cx="742716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Mujeres de 15 años o más, casadas o en unión libre, que han vivido o viven situaciones de violencia, según tipo y forma</a:t>
            </a:r>
          </a:p>
        </p:txBody>
      </p:sp>
      <p:sp>
        <p:nvSpPr>
          <p:cNvPr id="6" name="4 Rectángulo">
            <a:extLst>
              <a:ext uri="{FF2B5EF4-FFF2-40B4-BE49-F238E27FC236}">
                <a16:creationId xmlns:a16="http://schemas.microsoft.com/office/drawing/2014/main" id="{8410AA3A-6908-4C77-B433-7FD68693AA16}"/>
              </a:ext>
            </a:extLst>
          </p:cNvPr>
          <p:cNvSpPr/>
          <p:nvPr/>
        </p:nvSpPr>
        <p:spPr>
          <a:xfrm>
            <a:off x="746438" y="1947694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Tipos y formas de Violencia                                  A lo largo de su relación</a:t>
            </a:r>
          </a:p>
        </p:txBody>
      </p:sp>
      <p:sp>
        <p:nvSpPr>
          <p:cNvPr id="7" name="3 Rectángulo">
            <a:extLst>
              <a:ext uri="{FF2B5EF4-FFF2-40B4-BE49-F238E27FC236}">
                <a16:creationId xmlns:a16="http://schemas.microsoft.com/office/drawing/2014/main" id="{CCC01204-471D-4355-AC44-3BB8ACE13448}"/>
              </a:ext>
            </a:extLst>
          </p:cNvPr>
          <p:cNvSpPr/>
          <p:nvPr/>
        </p:nvSpPr>
        <p:spPr>
          <a:xfrm>
            <a:off x="7054562" y="1913404"/>
            <a:ext cx="140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En los últimos 12 meses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0BE28E3-6B1B-4E0D-ADB7-CE5A9A2ED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806" y="908287"/>
            <a:ext cx="1426588" cy="37798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061C9BA-36B5-4597-8FFB-1042C4C53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602" y="921243"/>
            <a:ext cx="1694835" cy="329213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7D92756-302F-4FD6-B697-EFED22513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9267"/>
            <a:ext cx="8115523" cy="444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8158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7 Rectángulo">
            <a:extLst>
              <a:ext uri="{FF2B5EF4-FFF2-40B4-BE49-F238E27FC236}">
                <a16:creationId xmlns:a16="http://schemas.microsoft.com/office/drawing/2014/main" id="{1DCAFD76-5EC7-42DD-B6F9-D8C9F8E6977C}"/>
              </a:ext>
            </a:extLst>
          </p:cNvPr>
          <p:cNvSpPr/>
          <p:nvPr/>
        </p:nvSpPr>
        <p:spPr>
          <a:xfrm>
            <a:off x="2387744" y="1079034"/>
            <a:ext cx="1404156" cy="2880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Público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11 Rectángulo">
            <a:extLst>
              <a:ext uri="{FF2B5EF4-FFF2-40B4-BE49-F238E27FC236}">
                <a16:creationId xmlns:a16="http://schemas.microsoft.com/office/drawing/2014/main" id="{63D2DA8D-3F59-4676-8003-CFE1BB9A033E}"/>
              </a:ext>
            </a:extLst>
          </p:cNvPr>
          <p:cNvSpPr/>
          <p:nvPr/>
        </p:nvSpPr>
        <p:spPr>
          <a:xfrm>
            <a:off x="3849050" y="1090464"/>
            <a:ext cx="1372692" cy="288032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Social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2 Imagen">
            <a:extLst>
              <a:ext uri="{FF2B5EF4-FFF2-40B4-BE49-F238E27FC236}">
                <a16:creationId xmlns:a16="http://schemas.microsoft.com/office/drawing/2014/main" id="{FAF282F3-542D-4C7F-A461-B08FD48C09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00871"/>
            <a:ext cx="8229600" cy="412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25143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7 Rectángulo">
            <a:extLst>
              <a:ext uri="{FF2B5EF4-FFF2-40B4-BE49-F238E27FC236}">
                <a16:creationId xmlns:a16="http://schemas.microsoft.com/office/drawing/2014/main" id="{1DCAFD76-5EC7-42DD-B6F9-D8C9F8E6977C}"/>
              </a:ext>
            </a:extLst>
          </p:cNvPr>
          <p:cNvSpPr/>
          <p:nvPr/>
        </p:nvSpPr>
        <p:spPr>
          <a:xfrm>
            <a:off x="2387744" y="1079034"/>
            <a:ext cx="1404156" cy="2880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Público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11 Rectángulo">
            <a:extLst>
              <a:ext uri="{FF2B5EF4-FFF2-40B4-BE49-F238E27FC236}">
                <a16:creationId xmlns:a16="http://schemas.microsoft.com/office/drawing/2014/main" id="{63D2DA8D-3F59-4676-8003-CFE1BB9A033E}"/>
              </a:ext>
            </a:extLst>
          </p:cNvPr>
          <p:cNvSpPr/>
          <p:nvPr/>
        </p:nvSpPr>
        <p:spPr>
          <a:xfrm>
            <a:off x="3849050" y="1090464"/>
            <a:ext cx="1372692" cy="288032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Social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C6F16AF6-92D2-4C57-A523-80B6BD4AEAA6}"/>
              </a:ext>
            </a:extLst>
          </p:cNvPr>
          <p:cNvSpPr txBox="1">
            <a:spLocks/>
          </p:cNvSpPr>
          <p:nvPr/>
        </p:nvSpPr>
        <p:spPr bwMode="auto">
          <a:xfrm>
            <a:off x="539552" y="112474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Mujeres agredidas en el ámbito social,  </a:t>
            </a:r>
            <a:br>
              <a:rPr lang="es-ES" sz="20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es-ES" sz="20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por agresor</a:t>
            </a:r>
          </a:p>
        </p:txBody>
      </p:sp>
      <p:graphicFrame>
        <p:nvGraphicFramePr>
          <p:cNvPr id="8" name="5 Marcador de contenido">
            <a:extLst>
              <a:ext uri="{FF2B5EF4-FFF2-40B4-BE49-F238E27FC236}">
                <a16:creationId xmlns:a16="http://schemas.microsoft.com/office/drawing/2014/main" id="{6928024B-70EB-414C-B466-305C48A428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99954"/>
              </p:ext>
            </p:extLst>
          </p:nvPr>
        </p:nvGraphicFramePr>
        <p:xfrm>
          <a:off x="107504" y="2276872"/>
          <a:ext cx="489654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3 Gráfico">
            <a:extLst>
              <a:ext uri="{FF2B5EF4-FFF2-40B4-BE49-F238E27FC236}">
                <a16:creationId xmlns:a16="http://schemas.microsoft.com/office/drawing/2014/main" id="{9C3350ED-9436-4E7E-95DD-3C22B537E8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071853"/>
              </p:ext>
            </p:extLst>
          </p:nvPr>
        </p:nvGraphicFramePr>
        <p:xfrm>
          <a:off x="4860032" y="2393504"/>
          <a:ext cx="41764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8771077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7 Rectángulo">
            <a:extLst>
              <a:ext uri="{FF2B5EF4-FFF2-40B4-BE49-F238E27FC236}">
                <a16:creationId xmlns:a16="http://schemas.microsoft.com/office/drawing/2014/main" id="{1DCAFD76-5EC7-42DD-B6F9-D8C9F8E6977C}"/>
              </a:ext>
            </a:extLst>
          </p:cNvPr>
          <p:cNvSpPr/>
          <p:nvPr/>
        </p:nvSpPr>
        <p:spPr>
          <a:xfrm>
            <a:off x="2387744" y="1079034"/>
            <a:ext cx="1404156" cy="2880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Público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1 Rectángulo">
            <a:extLst>
              <a:ext uri="{FF2B5EF4-FFF2-40B4-BE49-F238E27FC236}">
                <a16:creationId xmlns:a16="http://schemas.microsoft.com/office/drawing/2014/main" id="{EA86F0EB-54B8-4F85-9DDA-29536A30E18A}"/>
              </a:ext>
            </a:extLst>
          </p:cNvPr>
          <p:cNvSpPr/>
          <p:nvPr/>
        </p:nvSpPr>
        <p:spPr>
          <a:xfrm>
            <a:off x="3871910" y="1079034"/>
            <a:ext cx="1372692" cy="288032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Educativo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8 Rectángulo">
            <a:extLst>
              <a:ext uri="{FF2B5EF4-FFF2-40B4-BE49-F238E27FC236}">
                <a16:creationId xmlns:a16="http://schemas.microsoft.com/office/drawing/2014/main" id="{EB0C4E4D-7239-478E-8C3C-78EDC29F0588}"/>
              </a:ext>
            </a:extLst>
          </p:cNvPr>
          <p:cNvSpPr/>
          <p:nvPr/>
        </p:nvSpPr>
        <p:spPr>
          <a:xfrm>
            <a:off x="2806586" y="1377186"/>
            <a:ext cx="3365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1800" b="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A lo largo de su vida estudiantil</a:t>
            </a:r>
            <a:endParaRPr lang="es-ES" sz="1800" b="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9" name="2 Gráfico">
            <a:extLst>
              <a:ext uri="{FF2B5EF4-FFF2-40B4-BE49-F238E27FC236}">
                <a16:creationId xmlns:a16="http://schemas.microsoft.com/office/drawing/2014/main" id="{CA53A747-9511-4088-B534-CC0D75C739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670269"/>
              </p:ext>
            </p:extLst>
          </p:nvPr>
        </p:nvGraphicFramePr>
        <p:xfrm>
          <a:off x="0" y="2138566"/>
          <a:ext cx="4596245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2 Gráfico">
            <a:extLst>
              <a:ext uri="{FF2B5EF4-FFF2-40B4-BE49-F238E27FC236}">
                <a16:creationId xmlns:a16="http://schemas.microsoft.com/office/drawing/2014/main" id="{D2E090BD-CC38-478E-AD1A-81164D3BE8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263091"/>
              </p:ext>
            </p:extLst>
          </p:nvPr>
        </p:nvGraphicFramePr>
        <p:xfrm>
          <a:off x="4517628" y="2244864"/>
          <a:ext cx="462637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8034089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7 Rectángulo">
            <a:extLst>
              <a:ext uri="{FF2B5EF4-FFF2-40B4-BE49-F238E27FC236}">
                <a16:creationId xmlns:a16="http://schemas.microsoft.com/office/drawing/2014/main" id="{1DCAFD76-5EC7-42DD-B6F9-D8C9F8E6977C}"/>
              </a:ext>
            </a:extLst>
          </p:cNvPr>
          <p:cNvSpPr/>
          <p:nvPr/>
        </p:nvSpPr>
        <p:spPr>
          <a:xfrm>
            <a:off x="2387744" y="1079034"/>
            <a:ext cx="1404156" cy="2880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Público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1 Rectángulo">
            <a:extLst>
              <a:ext uri="{FF2B5EF4-FFF2-40B4-BE49-F238E27FC236}">
                <a16:creationId xmlns:a16="http://schemas.microsoft.com/office/drawing/2014/main" id="{EA86F0EB-54B8-4F85-9DDA-29536A30E18A}"/>
              </a:ext>
            </a:extLst>
          </p:cNvPr>
          <p:cNvSpPr/>
          <p:nvPr/>
        </p:nvSpPr>
        <p:spPr>
          <a:xfrm>
            <a:off x="3871910" y="1079034"/>
            <a:ext cx="1372692" cy="288032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Educativo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A4952F3C-9243-4015-8515-AAB4D32398A8}"/>
              </a:ext>
            </a:extLst>
          </p:cNvPr>
          <p:cNvSpPr txBox="1">
            <a:spLocks/>
          </p:cNvSpPr>
          <p:nvPr/>
        </p:nvSpPr>
        <p:spPr bwMode="auto">
          <a:xfrm>
            <a:off x="983030" y="1181894"/>
            <a:ext cx="760526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1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Mujeres que estudian o estudiaron, en situación de violencia  de género en el </a:t>
            </a:r>
            <a:r>
              <a:rPr lang="es-ES" sz="1800" u="sng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ámbito educativo</a:t>
            </a:r>
            <a:r>
              <a:rPr lang="es-ES" sz="1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, por tipo de agresor</a:t>
            </a:r>
          </a:p>
        </p:txBody>
      </p:sp>
      <p:graphicFrame>
        <p:nvGraphicFramePr>
          <p:cNvPr id="12" name="1 Gráfico">
            <a:extLst>
              <a:ext uri="{FF2B5EF4-FFF2-40B4-BE49-F238E27FC236}">
                <a16:creationId xmlns:a16="http://schemas.microsoft.com/office/drawing/2014/main" id="{28A93B4F-94A9-4C76-A6F6-A6DDFB3862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016411"/>
              </p:ext>
            </p:extLst>
          </p:nvPr>
        </p:nvGraphicFramePr>
        <p:xfrm>
          <a:off x="1169348" y="2163718"/>
          <a:ext cx="70567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001846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59FDA9-5DAD-4ED2-B6A0-6856E962912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7 Rectángulo">
            <a:extLst>
              <a:ext uri="{FF2B5EF4-FFF2-40B4-BE49-F238E27FC236}">
                <a16:creationId xmlns:a16="http://schemas.microsoft.com/office/drawing/2014/main" id="{6F6B797D-BE94-4523-95A8-D7ECE6EDB44C}"/>
              </a:ext>
            </a:extLst>
          </p:cNvPr>
          <p:cNvSpPr/>
          <p:nvPr/>
        </p:nvSpPr>
        <p:spPr>
          <a:xfrm>
            <a:off x="2862776" y="1044744"/>
            <a:ext cx="1404156" cy="2880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Público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1 Rectángulo">
            <a:extLst>
              <a:ext uri="{FF2B5EF4-FFF2-40B4-BE49-F238E27FC236}">
                <a16:creationId xmlns:a16="http://schemas.microsoft.com/office/drawing/2014/main" id="{B1A935E9-4D98-459A-9512-94BEA9BA12B8}"/>
              </a:ext>
            </a:extLst>
          </p:cNvPr>
          <p:cNvSpPr/>
          <p:nvPr/>
        </p:nvSpPr>
        <p:spPr>
          <a:xfrm>
            <a:off x="4354830" y="1044744"/>
            <a:ext cx="1372692" cy="288032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Laboral</a:t>
            </a: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0E35C24F-B499-4E47-8148-7767BCF0A597}"/>
              </a:ext>
            </a:extLst>
          </p:cNvPr>
          <p:cNvSpPr txBox="1">
            <a:spLocks/>
          </p:cNvSpPr>
          <p:nvPr/>
        </p:nvSpPr>
        <p:spPr bwMode="auto">
          <a:xfrm>
            <a:off x="769369" y="1239094"/>
            <a:ext cx="760526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Mujeres que trabajan  o trabajaron en situación de violencia  de genero en el </a:t>
            </a: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ámbito laboral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, por tipo y tipo combinado</a:t>
            </a:r>
          </a:p>
        </p:txBody>
      </p:sp>
      <p:sp>
        <p:nvSpPr>
          <p:cNvPr id="9" name="9 Rectángulo">
            <a:extLst>
              <a:ext uri="{FF2B5EF4-FFF2-40B4-BE49-F238E27FC236}">
                <a16:creationId xmlns:a16="http://schemas.microsoft.com/office/drawing/2014/main" id="{7D7EC0FB-D3F6-41E7-9F51-E61C835626FD}"/>
              </a:ext>
            </a:extLst>
          </p:cNvPr>
          <p:cNvSpPr/>
          <p:nvPr/>
        </p:nvSpPr>
        <p:spPr>
          <a:xfrm>
            <a:off x="3262385" y="2197428"/>
            <a:ext cx="3018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lo largo de su vida laboral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2 Gráfico">
            <a:extLst>
              <a:ext uri="{FF2B5EF4-FFF2-40B4-BE49-F238E27FC236}">
                <a16:creationId xmlns:a16="http://schemas.microsoft.com/office/drawing/2014/main" id="{47A67D95-C74D-4C5E-8EE3-C1115A6C97C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1505" y="2742257"/>
          <a:ext cx="4596245" cy="2656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2 Gráfico">
            <a:extLst>
              <a:ext uri="{FF2B5EF4-FFF2-40B4-BE49-F238E27FC236}">
                <a16:creationId xmlns:a16="http://schemas.microsoft.com/office/drawing/2014/main" id="{7F7926F8-5210-486D-9A6D-A41651AF0A2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591050" y="2742257"/>
          <a:ext cx="4552950" cy="2738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562709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DCDB32-A128-4887-8D78-0B7D97200D8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C0DBFC75-1914-4022-96AA-9AD5782B4E5A}"/>
              </a:ext>
            </a:extLst>
          </p:cNvPr>
          <p:cNvSpPr txBox="1">
            <a:spLocks/>
          </p:cNvSpPr>
          <p:nvPr/>
        </p:nvSpPr>
        <p:spPr bwMode="auto">
          <a:xfrm>
            <a:off x="919024" y="1284754"/>
            <a:ext cx="760526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Mujeres de 15 años o más, en situaciones de violencia en el </a:t>
            </a:r>
            <a:r>
              <a:rPr kumimoji="0" lang="es-E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ámbito laboral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y tipo de agresor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B7B50B8-7E1D-47CC-A8DD-20D4B52FD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776" y="1092713"/>
            <a:ext cx="1426588" cy="38408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FE4F12A-3C6C-46C7-B6ED-36F292C8D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102" y="1141485"/>
            <a:ext cx="1377815" cy="335309"/>
          </a:xfrm>
          <a:prstGeom prst="rect">
            <a:avLst/>
          </a:prstGeom>
        </p:spPr>
      </p:pic>
      <p:graphicFrame>
        <p:nvGraphicFramePr>
          <p:cNvPr id="9" name="6 Gráfico">
            <a:extLst>
              <a:ext uri="{FF2B5EF4-FFF2-40B4-BE49-F238E27FC236}">
                <a16:creationId xmlns:a16="http://schemas.microsoft.com/office/drawing/2014/main" id="{2246D208-D454-4AFB-82C0-8AAB011730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23528" y="3068960"/>
          <a:ext cx="662473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0259146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3 Rectángulo">
            <a:extLst>
              <a:ext uri="{FF2B5EF4-FFF2-40B4-BE49-F238E27FC236}">
                <a16:creationId xmlns:a16="http://schemas.microsoft.com/office/drawing/2014/main" id="{A23B1153-31E6-487F-BA15-4FCF28A77F04}"/>
              </a:ext>
            </a:extLst>
          </p:cNvPr>
          <p:cNvSpPr/>
          <p:nvPr/>
        </p:nvSpPr>
        <p:spPr>
          <a:xfrm>
            <a:off x="3347013" y="1047604"/>
            <a:ext cx="1910482" cy="288032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Violencia Patrimonial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675F72FE-A753-4FF5-95A5-8E19738690D9}"/>
              </a:ext>
            </a:extLst>
          </p:cNvPr>
          <p:cNvSpPr txBox="1">
            <a:spLocks/>
          </p:cNvSpPr>
          <p:nvPr/>
        </p:nvSpPr>
        <p:spPr bwMode="auto">
          <a:xfrm>
            <a:off x="645850" y="1153324"/>
            <a:ext cx="728315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>
                <a:solidFill>
                  <a:srgbClr val="99479F"/>
                </a:solidFill>
                <a:latin typeface="Arial" pitchFamily="34" charset="0"/>
                <a:ea typeface="+mn-ea"/>
                <a:cs typeface="Arial" pitchFamily="34" charset="0"/>
              </a:rPr>
              <a:t>Mujeres que en su entorno familiar, han sufrido violencia patrimonial a lo largo de su vida</a:t>
            </a:r>
            <a:endParaRPr lang="es-ES" sz="2000" dirty="0">
              <a:solidFill>
                <a:srgbClr val="99479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2 Imagen">
            <a:extLst>
              <a:ext uri="{FF2B5EF4-FFF2-40B4-BE49-F238E27FC236}">
                <a16:creationId xmlns:a16="http://schemas.microsoft.com/office/drawing/2014/main" id="{877843EC-0631-4407-A20C-624FF5E545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34" y="1866116"/>
            <a:ext cx="6912768" cy="484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4543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08D1F9-9501-4A3C-89C2-B306F5D43A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6" name="3 Rectángulo">
            <a:extLst>
              <a:ext uri="{FF2B5EF4-FFF2-40B4-BE49-F238E27FC236}">
                <a16:creationId xmlns:a16="http://schemas.microsoft.com/office/drawing/2014/main" id="{1760C39C-6563-4B0F-867B-AFBA341F299E}"/>
              </a:ext>
            </a:extLst>
          </p:cNvPr>
          <p:cNvSpPr/>
          <p:nvPr/>
        </p:nvSpPr>
        <p:spPr>
          <a:xfrm>
            <a:off x="3107834" y="997878"/>
            <a:ext cx="2232248" cy="288032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V. Psicológica  Obstétrica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E3B58AA5-789B-41DA-AD97-8422D3F924D7}"/>
              </a:ext>
            </a:extLst>
          </p:cNvPr>
          <p:cNvSpPr txBox="1">
            <a:spLocks/>
          </p:cNvSpPr>
          <p:nvPr/>
        </p:nvSpPr>
        <p:spPr bwMode="auto">
          <a:xfrm>
            <a:off x="768152" y="1125890"/>
            <a:ext cx="749917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180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Mujeres que han sufrido algún hecho de violencia psicológica-obstétrica, según forma</a:t>
            </a:r>
            <a:endParaRPr lang="es-ES" sz="1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8" name="5 Gráfico">
            <a:extLst>
              <a:ext uri="{FF2B5EF4-FFF2-40B4-BE49-F238E27FC236}">
                <a16:creationId xmlns:a16="http://schemas.microsoft.com/office/drawing/2014/main" id="{8C2C5206-61E1-486F-A43E-4FBE5DA9BC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8539999"/>
              </p:ext>
            </p:extLst>
          </p:nvPr>
        </p:nvGraphicFramePr>
        <p:xfrm>
          <a:off x="179512" y="1700808"/>
          <a:ext cx="80648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44969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146464-C8DB-487E-85D5-A5860A1A164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6" name="5 Rectángulo">
            <a:extLst>
              <a:ext uri="{FF2B5EF4-FFF2-40B4-BE49-F238E27FC236}">
                <a16:creationId xmlns:a16="http://schemas.microsoft.com/office/drawing/2014/main" id="{D116BE4C-70BE-496E-90EA-DECE6784181F}"/>
              </a:ext>
            </a:extLst>
          </p:cNvPr>
          <p:cNvSpPr/>
          <p:nvPr/>
        </p:nvSpPr>
        <p:spPr>
          <a:xfrm>
            <a:off x="2145422" y="693842"/>
            <a:ext cx="1910482" cy="288032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Violencia 60+ años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14EA9BCC-650D-4D5F-97B9-A16FDA51DE86}"/>
              </a:ext>
            </a:extLst>
          </p:cNvPr>
          <p:cNvSpPr txBox="1">
            <a:spLocks/>
          </p:cNvSpPr>
          <p:nvPr/>
        </p:nvSpPr>
        <p:spPr bwMode="auto">
          <a:xfrm>
            <a:off x="652706" y="988730"/>
            <a:ext cx="8229600" cy="72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1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Mujeres de 60 años o mas, que han sufrido algún hecho de violencia, según tipos y formas de violencia</a:t>
            </a:r>
          </a:p>
        </p:txBody>
      </p:sp>
      <p:graphicFrame>
        <p:nvGraphicFramePr>
          <p:cNvPr id="8" name="3 Marcador de contenido">
            <a:extLst>
              <a:ext uri="{FF2B5EF4-FFF2-40B4-BE49-F238E27FC236}">
                <a16:creationId xmlns:a16="http://schemas.microsoft.com/office/drawing/2014/main" id="{DB9BC8EE-BBF3-4083-9B76-44FFCDBBFC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7765586"/>
              </p:ext>
            </p:extLst>
          </p:nvPr>
        </p:nvGraphicFramePr>
        <p:xfrm>
          <a:off x="179512" y="1628800"/>
          <a:ext cx="7992889" cy="4933202"/>
        </p:xfrm>
        <a:graphic>
          <a:graphicData uri="http://schemas.openxmlformats.org/drawingml/2006/table">
            <a:tbl>
              <a:tblPr firstCol="1" bandRow="1"/>
              <a:tblGrid>
                <a:gridCol w="3935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5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600" u="none" strike="noStrike" dirty="0">
                          <a:effectLst/>
                        </a:rPr>
                        <a:t>DESCRIPCIÓN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600" u="none" strike="noStrike">
                          <a:effectLst/>
                        </a:rPr>
                        <a:t>BOLIVIA</a:t>
                      </a:r>
                      <a:endParaRPr lang="es-E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600" u="none" strike="noStrike">
                          <a:effectLst/>
                        </a:rPr>
                        <a:t>URBANA</a:t>
                      </a:r>
                      <a:endParaRPr lang="es-E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600" u="none" strike="noStrike">
                          <a:effectLst/>
                        </a:rPr>
                        <a:t>RURAL</a:t>
                      </a:r>
                      <a:endParaRPr lang="es-E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NÚMERO DE MUJERES  DE 60 AÑOS O MÁS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498.135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275.458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222.677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838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MUJERES DE 60 AÑOS O MÁS EN SITUACIÓN  VIOLENCIA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  EN NÚMEROS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220.121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114.744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105.377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  EN PORCENTAJES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44,2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41,7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47,3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681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TIPOS Y FORMAS DE VIOLENCIA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Psicológica</a:t>
                      </a:r>
                      <a:endParaRPr lang="es-E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No le hablan o no la toman en cuenta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56,3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54,8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57,9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Le han dejado sola. la han abandonado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54,3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47,5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61,8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2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Le han dicho o le hacen sentir que es un estorbo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51,1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47,0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55,6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Le gritan. la insultan. la ofenden 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47,1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43,7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50,7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Se niegan a ayudarle cuando lo necesita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37,4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30,2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45,2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75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La descuidan cuando se enferma o le dejan de comprar sus medicamentos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36,8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32,7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41,3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75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Le piden que haga quehaceres del hogar que le cuesta trabajo realizar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20,8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17,1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24,9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88900" lvl="1" indent="0" algn="l" fontAlgn="ctr"/>
                      <a:r>
                        <a:rPr lang="es-ES" sz="1400" b="0" i="1" u="none" strike="noStrike" dirty="0">
                          <a:effectLst/>
                        </a:rPr>
                        <a:t>La han amenazado con sacarla de la casa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14,1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12,3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16,0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655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E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6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0" i="1" u="none" strike="noStrike" dirty="0">
                          <a:effectLst/>
                        </a:rPr>
                        <a:t>La han maltratado o golpeado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12,8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8,4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17,7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655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Económica</a:t>
                      </a:r>
                      <a:endParaRPr lang="es-E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0" i="1" u="none" strike="noStrike" dirty="0">
                          <a:effectLst/>
                        </a:rPr>
                        <a:t>Le dejan de dar dinero. o le quitan su renta dignidad</a:t>
                      </a:r>
                      <a:endParaRPr lang="es-E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8,9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4,8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13,3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1692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6 CuadroTexto">
            <a:extLst>
              <a:ext uri="{FF2B5EF4-FFF2-40B4-BE49-F238E27FC236}">
                <a16:creationId xmlns:a16="http://schemas.microsoft.com/office/drawing/2014/main" id="{B7AA9A2A-5801-4A5E-A0D3-63A8C8543579}"/>
              </a:ext>
            </a:extLst>
          </p:cNvPr>
          <p:cNvSpPr txBox="1"/>
          <p:nvPr/>
        </p:nvSpPr>
        <p:spPr>
          <a:xfrm>
            <a:off x="517081" y="2439611"/>
            <a:ext cx="4733774" cy="415498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800" b="0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Producir información estadística sobre prevalencia y magnitud de los distintos tipos y formas de violencia de género que sufren o han sufrido las mujeres, tanto en el ámbito público como en el privado, así como la búsqueda de atención, protección y sanción en las instancias de la justicia plural para enfrentar la violencia y las percepciones sobre la respuesta institucional.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2" descr="\\Mtejada\compartida epc-vcm\Documento VIO\Fotografias EPCVCM\IMG-20161123-WA0054.jpg">
            <a:extLst>
              <a:ext uri="{FF2B5EF4-FFF2-40B4-BE49-F238E27FC236}">
                <a16:creationId xmlns:a16="http://schemas.microsoft.com/office/drawing/2014/main" id="{86B76AD2-8B5E-4A54-A14D-298912B81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1068700"/>
            <a:ext cx="3240360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864E353C-C71B-46B1-A078-7D1715EE0333}"/>
              </a:ext>
            </a:extLst>
          </p:cNvPr>
          <p:cNvSpPr txBox="1">
            <a:spLocks noChangeArrowheads="1"/>
          </p:cNvSpPr>
          <p:nvPr/>
        </p:nvSpPr>
        <p:spPr>
          <a:xfrm>
            <a:off x="416693" y="1015515"/>
            <a:ext cx="7624598" cy="100811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s-EC" sz="2800" dirty="0">
              <a:solidFill>
                <a:srgbClr val="1F497D"/>
              </a:solidFill>
              <a:latin typeface="Calibri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EC" sz="3200" dirty="0">
                <a:solidFill>
                  <a:srgbClr val="99479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Objetivo </a:t>
            </a:r>
            <a:r>
              <a:rPr lang="es-EC" sz="3200" b="0" dirty="0">
                <a:solidFill>
                  <a:srgbClr val="99479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General</a:t>
            </a:r>
            <a:endParaRPr lang="es-ES" sz="3200" b="0" dirty="0">
              <a:solidFill>
                <a:srgbClr val="99479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9172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F115FC-FC2D-46A5-93D1-D689F6F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850" y="1243170"/>
            <a:ext cx="7776000" cy="617928"/>
          </a:xfrm>
        </p:spPr>
        <p:txBody>
          <a:bodyPr/>
          <a:lstStyle/>
          <a:p>
            <a:pPr algn="ctr"/>
            <a:r>
              <a:rPr lang="es-BO" sz="20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Efectos Sociales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D9E7DD-8201-4F34-8B33-1A932EDF51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E22974-B427-43D6-BADC-42A0565616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1E0C3A0F-AAD9-4B3A-A723-AA4D6B6B7E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30799"/>
              </p:ext>
            </p:extLst>
          </p:nvPr>
        </p:nvGraphicFramePr>
        <p:xfrm>
          <a:off x="638493" y="1819275"/>
          <a:ext cx="7775576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788">
                  <a:extLst>
                    <a:ext uri="{9D8B030D-6E8A-4147-A177-3AD203B41FA5}">
                      <a16:colId xmlns:a16="http://schemas.microsoft.com/office/drawing/2014/main" val="323714814"/>
                    </a:ext>
                  </a:extLst>
                </a:gridCol>
                <a:gridCol w="3887788">
                  <a:extLst>
                    <a:ext uri="{9D8B030D-6E8A-4147-A177-3AD203B41FA5}">
                      <a16:colId xmlns:a16="http://schemas.microsoft.com/office/drawing/2014/main" val="2867352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Ámbito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Consecuencias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705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BO" dirty="0"/>
                        <a:t>En la salud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Físicas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Mentales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Letales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Trastornos crónicos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493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En el trabajo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Ausentismo laboral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Disminución del rendimiento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Disminución de posibilidades de  capacitación y formación profesional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Desempleo o subempleo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523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En la Educación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Ausentismo escolar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Deserción escolar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Trastornos de conducta y de aprendizaje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Violencia en el ámbito escolar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01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98109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D9E7DD-8201-4F34-8B33-1A932EDF51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E22974-B427-43D6-BADC-42A0565616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1E0C3A0F-AAD9-4B3A-A723-AA4D6B6B7E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777948"/>
              </p:ext>
            </p:extLst>
          </p:nvPr>
        </p:nvGraphicFramePr>
        <p:xfrm>
          <a:off x="695642" y="1549400"/>
          <a:ext cx="7922578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1289">
                  <a:extLst>
                    <a:ext uri="{9D8B030D-6E8A-4147-A177-3AD203B41FA5}">
                      <a16:colId xmlns:a16="http://schemas.microsoft.com/office/drawing/2014/main" val="323714814"/>
                    </a:ext>
                  </a:extLst>
                </a:gridCol>
                <a:gridCol w="3961289">
                  <a:extLst>
                    <a:ext uri="{9D8B030D-6E8A-4147-A177-3AD203B41FA5}">
                      <a16:colId xmlns:a16="http://schemas.microsoft.com/office/drawing/2014/main" val="2867352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Ámbito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Consecuencias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705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BO" dirty="0"/>
                        <a:t>En la seguridad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Violencia Social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Violencia Juvenil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Conductas antisociales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Homicidios y lesiones dentro de la familia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493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Sociedad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Pérdida de valores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Vulneración e irrespeto a los derechos humanos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Cultura que naturaliza y perpetua la violencia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523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BO" dirty="0"/>
                        <a:t>Comunidad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Fugas del hogar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Embarazo adolescente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Niños/as en la calle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Conductas de riesgo para terceros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Prostitución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01332"/>
                  </a:ext>
                </a:extLst>
              </a:tr>
            </a:tbl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19B0D995-E03A-4E12-B1F6-0C8F8381E97E}"/>
              </a:ext>
            </a:extLst>
          </p:cNvPr>
          <p:cNvSpPr txBox="1">
            <a:spLocks/>
          </p:cNvSpPr>
          <p:nvPr/>
        </p:nvSpPr>
        <p:spPr bwMode="auto">
          <a:xfrm>
            <a:off x="638280" y="85455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BO" sz="20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Efectos Sociales</a:t>
            </a:r>
          </a:p>
        </p:txBody>
      </p:sp>
    </p:spTree>
    <p:extLst>
      <p:ext uri="{BB962C8B-B14F-4D97-AF65-F5344CB8AC3E}">
        <p14:creationId xmlns:p14="http://schemas.microsoft.com/office/powerpoint/2010/main" val="290136716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F115FC-FC2D-46A5-93D1-D689F6F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280" y="1140300"/>
            <a:ext cx="7776000" cy="617928"/>
          </a:xfrm>
        </p:spPr>
        <p:txBody>
          <a:bodyPr/>
          <a:lstStyle/>
          <a:p>
            <a:pPr algn="ctr"/>
            <a:r>
              <a:rPr lang="es-BO" sz="20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Efectos Económicos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D9E7DD-8201-4F34-8B33-1A932EDF51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E22974-B427-43D6-BADC-42A0565616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DF51BBF9-70C0-47F8-99EB-0142665BAE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240321"/>
              </p:ext>
            </p:extLst>
          </p:nvPr>
        </p:nvGraphicFramePr>
        <p:xfrm>
          <a:off x="708660" y="1797050"/>
          <a:ext cx="752094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980">
                  <a:extLst>
                    <a:ext uri="{9D8B030D-6E8A-4147-A177-3AD203B41FA5}">
                      <a16:colId xmlns:a16="http://schemas.microsoft.com/office/drawing/2014/main" val="2072245275"/>
                    </a:ext>
                  </a:extLst>
                </a:gridCol>
                <a:gridCol w="2506980">
                  <a:extLst>
                    <a:ext uri="{9D8B030D-6E8A-4147-A177-3AD203B41FA5}">
                      <a16:colId xmlns:a16="http://schemas.microsoft.com/office/drawing/2014/main" val="1400817383"/>
                    </a:ext>
                  </a:extLst>
                </a:gridCol>
                <a:gridCol w="2506980">
                  <a:extLst>
                    <a:ext uri="{9D8B030D-6E8A-4147-A177-3AD203B41FA5}">
                      <a16:colId xmlns:a16="http://schemas.microsoft.com/office/drawing/2014/main" val="2698083719"/>
                    </a:ext>
                  </a:extLst>
                </a:gridCol>
              </a:tblGrid>
              <a:tr h="535940">
                <a:tc>
                  <a:txBody>
                    <a:bodyPr/>
                    <a:lstStyle/>
                    <a:p>
                      <a:r>
                        <a:rPr lang="es-BO" dirty="0"/>
                        <a:t>El Estado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Las personas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Las empresas/instituciones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500101"/>
                  </a:ext>
                </a:extLst>
              </a:tr>
              <a:tr h="5359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Aumento en costo del sistema de salud, el sistema de justicia y el sistema de bienestar social.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Pérdida en ingresos.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Mayores gastos en salud.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Mayores gastos legales.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Reduce la productividad.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Aumenta el ausentismo.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Distracción y rotación del personal.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Pérdida del personal capacitado.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Deterioro en su imagen.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298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10035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F115FC-FC2D-46A5-93D1-D689F6F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280" y="1140300"/>
            <a:ext cx="7776000" cy="617928"/>
          </a:xfrm>
        </p:spPr>
        <p:txBody>
          <a:bodyPr/>
          <a:lstStyle/>
          <a:p>
            <a:r>
              <a:rPr lang="es-BO" sz="18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Efectos Económicos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D9E7DD-8201-4F34-8B33-1A932EDF51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E22974-B427-43D6-BADC-42A0565616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0D04F85-D3A7-486E-B8CD-34E671297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30" y="1705050"/>
            <a:ext cx="7877070" cy="878130"/>
          </a:xfrm>
        </p:spPr>
        <p:txBody>
          <a:bodyPr/>
          <a:lstStyle/>
          <a:p>
            <a:r>
              <a:rPr lang="es-BO" dirty="0"/>
              <a:t>Cada uno de los impactos sociales genera un costo económico que debe ser cubierto por el Estado, las personas individualmente y empresas.</a:t>
            </a:r>
          </a:p>
        </p:txBody>
      </p:sp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5D852EBB-5D3D-4B7B-80F8-4C2433C1B8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4858978"/>
              </p:ext>
            </p:extLst>
          </p:nvPr>
        </p:nvGraphicFramePr>
        <p:xfrm>
          <a:off x="651808" y="2731770"/>
          <a:ext cx="6011882" cy="37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ítulo 1">
            <a:extLst>
              <a:ext uri="{FF2B5EF4-FFF2-40B4-BE49-F238E27FC236}">
                <a16:creationId xmlns:a16="http://schemas.microsoft.com/office/drawing/2014/main" id="{CCDE858E-D806-42FC-BB2E-FDED444C04D2}"/>
              </a:ext>
            </a:extLst>
          </p:cNvPr>
          <p:cNvSpPr txBox="1">
            <a:spLocks/>
          </p:cNvSpPr>
          <p:nvPr/>
        </p:nvSpPr>
        <p:spPr>
          <a:xfrm>
            <a:off x="5154930" y="5257800"/>
            <a:ext cx="3886200" cy="857251"/>
          </a:xfrm>
          <a:prstGeom prst="rect">
            <a:avLst/>
          </a:prstGeom>
          <a:solidFill>
            <a:srgbClr val="4F81BD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Costos mundiales de todo tipo de violencia (comparación)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17523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562D1D-4E07-44B2-B68B-415A2BDEF5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pic>
        <p:nvPicPr>
          <p:cNvPr id="5" name="Picture 4" descr="icebergs.jpg (1229×799)">
            <a:extLst>
              <a:ext uri="{FF2B5EF4-FFF2-40B4-BE49-F238E27FC236}">
                <a16:creationId xmlns:a16="http://schemas.microsoft.com/office/drawing/2014/main" id="{B99CED7C-2C5D-4F18-B91E-088136604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90" y="2163352"/>
            <a:ext cx="4977892" cy="423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43805DA-D268-4EB5-BE8C-C3FF8AD3C7B8}"/>
              </a:ext>
            </a:extLst>
          </p:cNvPr>
          <p:cNvGraphicFramePr/>
          <p:nvPr>
            <p:extLst/>
          </p:nvPr>
        </p:nvGraphicFramePr>
        <p:xfrm>
          <a:off x="2194271" y="3711866"/>
          <a:ext cx="3072753" cy="1771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12 CuadroTexto">
            <a:extLst>
              <a:ext uri="{FF2B5EF4-FFF2-40B4-BE49-F238E27FC236}">
                <a16:creationId xmlns:a16="http://schemas.microsoft.com/office/drawing/2014/main" id="{A323C363-8B75-421A-B554-A74035831F2E}"/>
              </a:ext>
            </a:extLst>
          </p:cNvPr>
          <p:cNvSpPr txBox="1"/>
          <p:nvPr/>
        </p:nvSpPr>
        <p:spPr>
          <a:xfrm>
            <a:off x="1594951" y="3056085"/>
            <a:ext cx="29277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000" dirty="0">
                <a:solidFill>
                  <a:prstClr val="white"/>
                </a:solidFill>
                <a:latin typeface="Calibri"/>
              </a:rPr>
              <a:t>Ausentismo    34%</a:t>
            </a: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000" dirty="0" err="1">
                <a:solidFill>
                  <a:prstClr val="white"/>
                </a:solidFill>
                <a:latin typeface="Calibri"/>
              </a:rPr>
              <a:t>Presentismo</a:t>
            </a:r>
            <a:r>
              <a:rPr lang="es-ES" sz="2000" dirty="0">
                <a:solidFill>
                  <a:prstClr val="white"/>
                </a:solidFill>
                <a:latin typeface="Calibri"/>
              </a:rPr>
              <a:t>    66%</a:t>
            </a: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200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5373CC8A-68C0-467E-90AA-9203AE58A3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3631318"/>
              </p:ext>
            </p:extLst>
          </p:nvPr>
        </p:nvGraphicFramePr>
        <p:xfrm>
          <a:off x="-335529" y="4491962"/>
          <a:ext cx="3072753" cy="1771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13 CuadroTexto">
            <a:extLst>
              <a:ext uri="{FF2B5EF4-FFF2-40B4-BE49-F238E27FC236}">
                <a16:creationId xmlns:a16="http://schemas.microsoft.com/office/drawing/2014/main" id="{ACE587DA-0150-4EBB-B998-9705A38D8600}"/>
              </a:ext>
            </a:extLst>
          </p:cNvPr>
          <p:cNvSpPr txBox="1"/>
          <p:nvPr/>
        </p:nvSpPr>
        <p:spPr>
          <a:xfrm>
            <a:off x="5096836" y="4110513"/>
            <a:ext cx="404716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800" dirty="0">
                <a:solidFill>
                  <a:srgbClr val="1F497D"/>
                </a:solidFill>
                <a:latin typeface="Calibri"/>
              </a:rPr>
              <a:t>6.5% del PIB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1800" b="0" dirty="0">
                <a:solidFill>
                  <a:prstClr val="black"/>
                </a:solidFill>
                <a:latin typeface="Calibri"/>
              </a:rPr>
              <a:t>52.8 millones de días de trabajo perdidos</a:t>
            </a:r>
          </a:p>
          <a:p>
            <a:pPr marL="342900" indent="-342900"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lain" startAt="184"/>
            </a:pPr>
            <a:r>
              <a:rPr lang="es-ES" sz="1800" b="0" dirty="0">
                <a:solidFill>
                  <a:prstClr val="black"/>
                </a:solidFill>
                <a:latin typeface="Calibri"/>
              </a:rPr>
              <a:t>mil trabajadores(as) sin producción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1800" b="0" dirty="0">
                <a:solidFill>
                  <a:prstClr val="black"/>
                </a:solidFill>
                <a:latin typeface="Calibri"/>
              </a:rPr>
              <a:t>2 mil millones de USD</a:t>
            </a:r>
            <a:endParaRPr lang="es-PE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F9EB891-6BBE-4C51-939E-036EEB227967}"/>
              </a:ext>
            </a:extLst>
          </p:cNvPr>
          <p:cNvSpPr/>
          <p:nvPr/>
        </p:nvSpPr>
        <p:spPr>
          <a:xfrm>
            <a:off x="5314950" y="3004572"/>
            <a:ext cx="3943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BO" sz="1800" b="0" dirty="0">
                <a:solidFill>
                  <a:prstClr val="black"/>
                </a:solidFill>
                <a:latin typeface="Calibri"/>
              </a:rPr>
              <a:t>Estudio realizado en el 2015 con 31 empresas bolivianas (eje troncal).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B598116-0594-4B0A-81F3-C44969BBA50A}"/>
              </a:ext>
            </a:extLst>
          </p:cNvPr>
          <p:cNvSpPr/>
          <p:nvPr/>
        </p:nvSpPr>
        <p:spPr>
          <a:xfrm>
            <a:off x="1211580" y="1287572"/>
            <a:ext cx="6835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es-E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Costos empresariales de </a:t>
            </a:r>
            <a:r>
              <a:rPr lang="es-ES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VcM</a:t>
            </a:r>
            <a:r>
              <a:rPr lang="es-E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en Bolivia</a:t>
            </a:r>
          </a:p>
        </p:txBody>
      </p:sp>
    </p:spTree>
    <p:extLst>
      <p:ext uri="{BB962C8B-B14F-4D97-AF65-F5344CB8AC3E}">
        <p14:creationId xmlns:p14="http://schemas.microsoft.com/office/powerpoint/2010/main" val="383993786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F5F3EC-D904-49CB-926A-77E0FA86E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1208880"/>
            <a:ext cx="7776000" cy="617928"/>
          </a:xfrm>
        </p:spPr>
        <p:txBody>
          <a:bodyPr/>
          <a:lstStyle/>
          <a:p>
            <a:pPr algn="ctr"/>
            <a:r>
              <a:rPr lang="es-BO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¿Que podemos hacer?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75B501-E91D-41A8-B5EB-83CFC1F9DC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32691B-9D8E-41CD-A50F-6263B1F987C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F28163F2-3F61-484A-8B23-08186F4B7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50400"/>
              </p:ext>
            </p:extLst>
          </p:nvPr>
        </p:nvGraphicFramePr>
        <p:xfrm>
          <a:off x="617220" y="1828800"/>
          <a:ext cx="8023860" cy="248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1930">
                  <a:extLst>
                    <a:ext uri="{9D8B030D-6E8A-4147-A177-3AD203B41FA5}">
                      <a16:colId xmlns:a16="http://schemas.microsoft.com/office/drawing/2014/main" val="1055906550"/>
                    </a:ext>
                  </a:extLst>
                </a:gridCol>
                <a:gridCol w="4011930">
                  <a:extLst>
                    <a:ext uri="{9D8B030D-6E8A-4147-A177-3AD203B41FA5}">
                      <a16:colId xmlns:a16="http://schemas.microsoft.com/office/drawing/2014/main" val="682414314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r>
                        <a:rPr lang="es-BO" dirty="0"/>
                        <a:t>Personas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Instituciones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11865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Actuar con respeto hacia uno/a mismo/a, hacia los demás y pidiendo respeto por las demás personas.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Educar a hijos e hijas en igualdad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Buscar ayuda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No ser cómplice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Leyes/ normas (prevención, atención, sanción, reparación)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Campañas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BO" dirty="0"/>
                        <a:t>Acciones desde sectores no tradicionales (empresas)</a:t>
                      </a:r>
                    </a:p>
                    <a:p>
                      <a:endParaRPr lang="es-BO" dirty="0"/>
                    </a:p>
                    <a:p>
                      <a:endParaRPr lang="es-B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832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2671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73A81C-CBC1-48F3-8652-33CA3E1B2D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996559-9D03-4CAF-832E-BD18F759BA3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pic>
        <p:nvPicPr>
          <p:cNvPr id="8" name="Imagen 7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1CAA523E-48CE-40FF-80BC-89C0FB3293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940" y="1177290"/>
            <a:ext cx="2013074" cy="2846070"/>
          </a:xfrm>
          <a:prstGeom prst="rect">
            <a:avLst/>
          </a:prstGeom>
        </p:spPr>
      </p:pic>
      <p:pic>
        <p:nvPicPr>
          <p:cNvPr id="10" name="Imagen 9" descr="Imagen que contiene texto&#10;&#10;Descripción generada con confianza alta">
            <a:extLst>
              <a:ext uri="{FF2B5EF4-FFF2-40B4-BE49-F238E27FC236}">
                <a16:creationId xmlns:a16="http://schemas.microsoft.com/office/drawing/2014/main" id="{D2671546-CF6D-414A-9DD5-03AAFE599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39" y="2185285"/>
            <a:ext cx="3421661" cy="2421006"/>
          </a:xfrm>
          <a:prstGeom prst="rect">
            <a:avLst/>
          </a:prstGeom>
        </p:spPr>
      </p:pic>
      <p:pic>
        <p:nvPicPr>
          <p:cNvPr id="12" name="Imagen 11" descr="Imagen que contiene captura de pantalla&#10;&#10;Descripción generada con confianza alta">
            <a:extLst>
              <a:ext uri="{FF2B5EF4-FFF2-40B4-BE49-F238E27FC236}">
                <a16:creationId xmlns:a16="http://schemas.microsoft.com/office/drawing/2014/main" id="{F5738569-09C7-4D3A-AF51-E57890B8B3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477" y="4137660"/>
            <a:ext cx="1864007" cy="2628900"/>
          </a:xfrm>
          <a:prstGeom prst="rect">
            <a:avLst/>
          </a:prstGeom>
        </p:spPr>
      </p:pic>
      <p:pic>
        <p:nvPicPr>
          <p:cNvPr id="14" name="Imagen 13" descr="Imagen que contiene juguete&#10;&#10;Descripción generada con confianza muy alta">
            <a:extLst>
              <a:ext uri="{FF2B5EF4-FFF2-40B4-BE49-F238E27FC236}">
                <a16:creationId xmlns:a16="http://schemas.microsoft.com/office/drawing/2014/main" id="{EDC29C60-BA32-4BC1-9871-9FC8C641FC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1861642"/>
            <a:ext cx="3474719" cy="245667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A7C198C-DF0E-48D2-9E16-CEBB3C51B1A9}"/>
              </a:ext>
            </a:extLst>
          </p:cNvPr>
          <p:cNvSpPr txBox="1"/>
          <p:nvPr/>
        </p:nvSpPr>
        <p:spPr>
          <a:xfrm rot="654280">
            <a:off x="568960" y="4784496"/>
            <a:ext cx="260191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Campaña Ilumina tú vida</a:t>
            </a:r>
            <a:endParaRPr lang="es-BO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56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1" descr="D:\Usuario\Desktop\AHK Bolivien Logo.jpg">
            <a:extLst>
              <a:ext uri="{FF2B5EF4-FFF2-40B4-BE49-F238E27FC236}">
                <a16:creationId xmlns:a16="http://schemas.microsoft.com/office/drawing/2014/main" id="{646D4A9F-2D1C-48FC-A427-70CDC5956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383" y="5671185"/>
            <a:ext cx="252571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Imagen 5">
            <a:extLst>
              <a:ext uri="{FF2B5EF4-FFF2-40B4-BE49-F238E27FC236}">
                <a16:creationId xmlns:a16="http://schemas.microsoft.com/office/drawing/2014/main" id="{C7059FE4-828B-4D5E-8ACE-5D4A3CDBB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29113"/>
            <a:ext cx="31559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Imagen 8">
            <a:extLst>
              <a:ext uri="{FF2B5EF4-FFF2-40B4-BE49-F238E27FC236}">
                <a16:creationId xmlns:a16="http://schemas.microsoft.com/office/drawing/2014/main" id="{F5A84761-8872-4AB0-BB4E-6C1F60EF6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3429000"/>
            <a:ext cx="18478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Imagen 9">
            <a:extLst>
              <a:ext uri="{FF2B5EF4-FFF2-40B4-BE49-F238E27FC236}">
                <a16:creationId xmlns:a16="http://schemas.microsoft.com/office/drawing/2014/main" id="{5CAA436C-FE4A-4783-AB62-F02A2A5C05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804988"/>
            <a:ext cx="2682875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03F72D8-73E1-421D-A826-111672A029C7}"/>
              </a:ext>
            </a:extLst>
          </p:cNvPr>
          <p:cNvSpPr txBox="1"/>
          <p:nvPr/>
        </p:nvSpPr>
        <p:spPr>
          <a:xfrm rot="654280">
            <a:off x="3849370" y="1757363"/>
            <a:ext cx="260191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Modelo de gestión para prevenir la Violencia contra las Mujeres</a:t>
            </a:r>
            <a:endParaRPr lang="es-BO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agen 5" descr="Imagen que contiene artículos de aseo personal&#10;&#10;Descripción generada con confianza alta">
            <a:extLst>
              <a:ext uri="{FF2B5EF4-FFF2-40B4-BE49-F238E27FC236}">
                <a16:creationId xmlns:a16="http://schemas.microsoft.com/office/drawing/2014/main" id="{B3061B6F-BA90-430F-B28C-E621C8CD3F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635" y="1980247"/>
            <a:ext cx="2533650" cy="1800225"/>
          </a:xfrm>
          <a:prstGeom prst="rect">
            <a:avLst/>
          </a:prstGeom>
        </p:spPr>
      </p:pic>
      <p:pic>
        <p:nvPicPr>
          <p:cNvPr id="17" name="Imagen 8">
            <a:extLst>
              <a:ext uri="{FF2B5EF4-FFF2-40B4-BE49-F238E27FC236}">
                <a16:creationId xmlns:a16="http://schemas.microsoft.com/office/drawing/2014/main" id="{D3B433BE-2233-488F-B074-ADEEC6731A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890" y="4308951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898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AE5DB8-882E-49C7-95C6-640CEB2F8C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" name="5 CuadroTexto">
            <a:extLst>
              <a:ext uri="{FF2B5EF4-FFF2-40B4-BE49-F238E27FC236}">
                <a16:creationId xmlns:a16="http://schemas.microsoft.com/office/drawing/2014/main" id="{7A008889-E941-4FEE-B1CC-176E24D493FF}"/>
              </a:ext>
            </a:extLst>
          </p:cNvPr>
          <p:cNvSpPr txBox="1"/>
          <p:nvPr/>
        </p:nvSpPr>
        <p:spPr>
          <a:xfrm>
            <a:off x="387883" y="2636912"/>
            <a:ext cx="80486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“NADA JUSTIFICA LA VIOLENCIA CONTRA LAS MUJERES”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Gracias </a:t>
            </a:r>
          </a:p>
        </p:txBody>
      </p:sp>
    </p:spTree>
    <p:extLst>
      <p:ext uri="{BB962C8B-B14F-4D97-AF65-F5344CB8AC3E}">
        <p14:creationId xmlns:p14="http://schemas.microsoft.com/office/powerpoint/2010/main" val="393835610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C26C86-92EE-42D1-9760-60DC359950CB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 typeface="Arial" pitchFamily="34" charset="0"/>
              <a:buNone/>
              <a:tabLst>
                <a:tab pos="2190750" algn="l"/>
              </a:tabLst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Como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empresa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federal, la GIZ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asiste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Gobierno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República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Federal de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Alemania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labor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alcanzar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sus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objetivos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 el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ámbito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cooperación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internacional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el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desarrollo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sostenible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 typeface="Arial" pitchFamily="34" charset="0"/>
              <a:buNone/>
              <a:tabLst>
                <a:tab pos="2190750" algn="l"/>
              </a:tabLst>
              <a:defRPr/>
            </a:pPr>
            <a:b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Gesellschaft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für</a:t>
            </a:r>
            <a:b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Zusammenarbeit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(GIZ) GmbH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 typeface="Arial" pitchFamily="34" charset="0"/>
              <a:buNone/>
              <a:tabLst>
                <a:tab pos="2190750" algn="l"/>
              </a:tabLst>
              <a:defRPr/>
            </a:pP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Domicilios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Sociedad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Bonn y Eschborn, </a:t>
            </a:r>
            <a:r>
              <a:rPr kumimoji="0" lang="en-GB" sz="1050" b="0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Alemania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80F0F"/>
              </a:buClr>
              <a:buSzTx/>
              <a:buFont typeface="Arial" pitchFamily="34" charset="0"/>
              <a:buNone/>
              <a:tabLst>
                <a:tab pos="2190750" algn="l"/>
              </a:tabLst>
              <a:defRPr/>
            </a:pP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srgbClr val="6E6452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srgbClr val="6E6452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/>
            </a:pPr>
            <a:r>
              <a:rPr kumimoji="0" lang="en-GB" sz="1050" b="1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Responsable</a:t>
            </a: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(Director / AP)</a:t>
            </a:r>
            <a:b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 Crespo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/>
            </a:pP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Autor/</a:t>
            </a:r>
            <a:r>
              <a:rPr kumimoji="0" lang="en-GB" sz="1050" b="1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</a:t>
            </a: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(Expositor/</a:t>
            </a:r>
            <a:r>
              <a:rPr kumimoji="0" lang="en-GB" sz="1050" b="1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</a:t>
            </a: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b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Irma Campos Garvizu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/>
            </a:pPr>
            <a:r>
              <a:rPr kumimoji="0" lang="en-GB" sz="1050" b="1" i="0" u="none" strike="noStrike" kern="0" cap="none" spc="0" normalizeH="0" baseline="0" noProof="0" dirty="0" err="1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Fotografías</a:t>
            </a:r>
            <a:b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INE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6E6452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6E6452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28584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559FEB48-1026-4B35-B5EF-655F33B1B7AC}"/>
              </a:ext>
            </a:extLst>
          </p:cNvPr>
          <p:cNvSpPr txBox="1">
            <a:spLocks/>
          </p:cNvSpPr>
          <p:nvPr/>
        </p:nvSpPr>
        <p:spPr bwMode="auto">
          <a:xfrm>
            <a:off x="788596" y="1068700"/>
            <a:ext cx="756084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lnSpc>
                <a:spcPct val="110000"/>
              </a:lnSpc>
              <a:defRPr/>
            </a:pPr>
            <a:r>
              <a:rPr lang="es-BO" sz="3200" b="0" dirty="0">
                <a:solidFill>
                  <a:srgbClr val="99479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Instrumentos de </a:t>
            </a:r>
            <a:r>
              <a:rPr lang="es-BO" sz="3200" dirty="0">
                <a:solidFill>
                  <a:srgbClr val="99479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investigación</a:t>
            </a:r>
            <a:endParaRPr lang="es-ES" sz="3200" dirty="0">
              <a:solidFill>
                <a:srgbClr val="99479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27 Grupo">
            <a:extLst>
              <a:ext uri="{FF2B5EF4-FFF2-40B4-BE49-F238E27FC236}">
                <a16:creationId xmlns:a16="http://schemas.microsoft.com/office/drawing/2014/main" id="{B58966B2-BB95-436C-A772-1E9F3AAD6422}"/>
              </a:ext>
            </a:extLst>
          </p:cNvPr>
          <p:cNvGrpSpPr/>
          <p:nvPr/>
        </p:nvGrpSpPr>
        <p:grpSpPr>
          <a:xfrm>
            <a:off x="1592779" y="1748269"/>
            <a:ext cx="5376596" cy="691277"/>
            <a:chOff x="1667980" y="19358"/>
            <a:chExt cx="5376596" cy="697951"/>
          </a:xfrm>
        </p:grpSpPr>
        <p:sp>
          <p:nvSpPr>
            <p:cNvPr id="6" name="28 Rectángulo">
              <a:extLst>
                <a:ext uri="{FF2B5EF4-FFF2-40B4-BE49-F238E27FC236}">
                  <a16:creationId xmlns:a16="http://schemas.microsoft.com/office/drawing/2014/main" id="{01FD2609-3CCA-4E52-8A04-3FF95385346B}"/>
                </a:ext>
              </a:extLst>
            </p:cNvPr>
            <p:cNvSpPr/>
            <p:nvPr/>
          </p:nvSpPr>
          <p:spPr>
            <a:xfrm>
              <a:off x="1667980" y="19358"/>
              <a:ext cx="5376596" cy="697951"/>
            </a:xfrm>
            <a:prstGeom prst="rect">
              <a:avLst/>
            </a:prstGeom>
            <a:solidFill>
              <a:srgbClr val="99479F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7" name="29 Rectángulo">
              <a:extLst>
                <a:ext uri="{FF2B5EF4-FFF2-40B4-BE49-F238E27FC236}">
                  <a16:creationId xmlns:a16="http://schemas.microsoft.com/office/drawing/2014/main" id="{9C53E918-2939-4200-ABC7-8D28B93B44A0}"/>
                </a:ext>
              </a:extLst>
            </p:cNvPr>
            <p:cNvSpPr/>
            <p:nvPr/>
          </p:nvSpPr>
          <p:spPr>
            <a:xfrm>
              <a:off x="1667980" y="19359"/>
              <a:ext cx="5376596" cy="6480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C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Encuesta de Prevalencia y Características </a:t>
              </a:r>
            </a:p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C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de la Violencia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Contra las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Mujeres</a:t>
              </a:r>
              <a:endParaRPr kumimoji="0" lang="es-BO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15 Grupo">
            <a:extLst>
              <a:ext uri="{FF2B5EF4-FFF2-40B4-BE49-F238E27FC236}">
                <a16:creationId xmlns:a16="http://schemas.microsoft.com/office/drawing/2014/main" id="{BFCF6A62-7D61-4A40-89D4-20DEE30C9362}"/>
              </a:ext>
            </a:extLst>
          </p:cNvPr>
          <p:cNvGrpSpPr/>
          <p:nvPr/>
        </p:nvGrpSpPr>
        <p:grpSpPr>
          <a:xfrm>
            <a:off x="229290" y="2768723"/>
            <a:ext cx="1956147" cy="837541"/>
            <a:chOff x="0" y="1045437"/>
            <a:chExt cx="1956147" cy="697951"/>
          </a:xfrm>
        </p:grpSpPr>
        <p:sp>
          <p:nvSpPr>
            <p:cNvPr id="9" name="16 Rectángulo">
              <a:extLst>
                <a:ext uri="{FF2B5EF4-FFF2-40B4-BE49-F238E27FC236}">
                  <a16:creationId xmlns:a16="http://schemas.microsoft.com/office/drawing/2014/main" id="{66FD157F-C6D9-4589-87C6-81B69001CD6E}"/>
                </a:ext>
              </a:extLst>
            </p:cNvPr>
            <p:cNvSpPr/>
            <p:nvPr/>
          </p:nvSpPr>
          <p:spPr>
            <a:xfrm>
              <a:off x="0" y="1045437"/>
              <a:ext cx="1956147" cy="697951"/>
            </a:xfrm>
            <a:prstGeom prst="rect">
              <a:avLst/>
            </a:prstGeom>
            <a:solidFill>
              <a:srgbClr val="7B9996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0" name="17 Rectángulo">
              <a:extLst>
                <a:ext uri="{FF2B5EF4-FFF2-40B4-BE49-F238E27FC236}">
                  <a16:creationId xmlns:a16="http://schemas.microsoft.com/office/drawing/2014/main" id="{C5122836-225B-4F4A-B309-A34BD3AEB7F7}"/>
                </a:ext>
              </a:extLst>
            </p:cNvPr>
            <p:cNvSpPr/>
            <p:nvPr/>
          </p:nvSpPr>
          <p:spPr>
            <a:xfrm>
              <a:off x="0" y="1045437"/>
              <a:ext cx="1956147" cy="69795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Cuestionario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del </a:t>
              </a:r>
            </a:p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Hogar</a:t>
              </a:r>
              <a:endParaRPr kumimoji="0" lang="es-BO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18 Grupo">
            <a:extLst>
              <a:ext uri="{FF2B5EF4-FFF2-40B4-BE49-F238E27FC236}">
                <a16:creationId xmlns:a16="http://schemas.microsoft.com/office/drawing/2014/main" id="{108A6101-F3F2-4AB1-840F-DAADDC0920E8}"/>
              </a:ext>
            </a:extLst>
          </p:cNvPr>
          <p:cNvGrpSpPr/>
          <p:nvPr/>
        </p:nvGrpSpPr>
        <p:grpSpPr>
          <a:xfrm>
            <a:off x="2437131" y="2825873"/>
            <a:ext cx="1968494" cy="870324"/>
            <a:chOff x="2253561" y="1076782"/>
            <a:chExt cx="1968494" cy="725270"/>
          </a:xfrm>
        </p:grpSpPr>
        <p:sp>
          <p:nvSpPr>
            <p:cNvPr id="13" name="19 Rectángulo">
              <a:extLst>
                <a:ext uri="{FF2B5EF4-FFF2-40B4-BE49-F238E27FC236}">
                  <a16:creationId xmlns:a16="http://schemas.microsoft.com/office/drawing/2014/main" id="{EBB61074-5E68-4AB8-9B2D-E7DDB5AA747D}"/>
                </a:ext>
              </a:extLst>
            </p:cNvPr>
            <p:cNvSpPr/>
            <p:nvPr/>
          </p:nvSpPr>
          <p:spPr>
            <a:xfrm>
              <a:off x="2253561" y="1076782"/>
              <a:ext cx="1956147" cy="697951"/>
            </a:xfrm>
            <a:prstGeom prst="rect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4" name="20 Rectángulo">
              <a:extLst>
                <a:ext uri="{FF2B5EF4-FFF2-40B4-BE49-F238E27FC236}">
                  <a16:creationId xmlns:a16="http://schemas.microsoft.com/office/drawing/2014/main" id="{AFD4B209-3C19-44B3-962D-5AAC0EB1C236}"/>
                </a:ext>
              </a:extLst>
            </p:cNvPr>
            <p:cNvSpPr/>
            <p:nvPr/>
          </p:nvSpPr>
          <p:spPr>
            <a:xfrm>
              <a:off x="2265908" y="1104101"/>
              <a:ext cx="1956147" cy="69795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Cuestionario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Mujeres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</a:p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Casadas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o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Unidas</a:t>
              </a:r>
              <a:endParaRPr kumimoji="0" lang="es-BO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5" name="21 Grupo">
            <a:extLst>
              <a:ext uri="{FF2B5EF4-FFF2-40B4-BE49-F238E27FC236}">
                <a16:creationId xmlns:a16="http://schemas.microsoft.com/office/drawing/2014/main" id="{8795E32D-9B48-4A1B-BB39-A6B620618646}"/>
              </a:ext>
            </a:extLst>
          </p:cNvPr>
          <p:cNvGrpSpPr/>
          <p:nvPr/>
        </p:nvGrpSpPr>
        <p:grpSpPr>
          <a:xfrm>
            <a:off x="4777858" y="2809508"/>
            <a:ext cx="1956147" cy="875155"/>
            <a:chOff x="4502848" y="1045437"/>
            <a:chExt cx="1956147" cy="729296"/>
          </a:xfrm>
        </p:grpSpPr>
        <p:sp>
          <p:nvSpPr>
            <p:cNvPr id="16" name="22 Rectángulo">
              <a:extLst>
                <a:ext uri="{FF2B5EF4-FFF2-40B4-BE49-F238E27FC236}">
                  <a16:creationId xmlns:a16="http://schemas.microsoft.com/office/drawing/2014/main" id="{C607EFCB-4FDA-4ADD-9CF3-BA7290333B36}"/>
                </a:ext>
              </a:extLst>
            </p:cNvPr>
            <p:cNvSpPr/>
            <p:nvPr/>
          </p:nvSpPr>
          <p:spPr>
            <a:xfrm>
              <a:off x="4502848" y="1076782"/>
              <a:ext cx="1956147" cy="697951"/>
            </a:xfrm>
            <a:prstGeom prst="rect">
              <a:avLst/>
            </a:prstGeom>
            <a:solidFill>
              <a:srgbClr val="8064A2">
                <a:lumMod val="40000"/>
                <a:lumOff val="60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7" name="23 Rectángulo">
              <a:extLst>
                <a:ext uri="{FF2B5EF4-FFF2-40B4-BE49-F238E27FC236}">
                  <a16:creationId xmlns:a16="http://schemas.microsoft.com/office/drawing/2014/main" id="{08AF4A6B-B1DC-4677-AF61-9187A1A4C587}"/>
                </a:ext>
              </a:extLst>
            </p:cNvPr>
            <p:cNvSpPr/>
            <p:nvPr/>
          </p:nvSpPr>
          <p:spPr>
            <a:xfrm>
              <a:off x="4502848" y="1045437"/>
              <a:ext cx="1956147" cy="69795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Cuestionario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Mujeres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Separadas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Divorciadas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o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2A3635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Viudas</a:t>
              </a:r>
              <a:endParaRPr kumimoji="0" lang="es-BO" sz="1200" b="0" i="0" u="none" strike="noStrike" kern="0" cap="none" spc="0" normalizeH="0" baseline="0" noProof="0" dirty="0">
                <a:ln>
                  <a:noFill/>
                </a:ln>
                <a:solidFill>
                  <a:srgbClr val="2A3635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" name="24 Grupo">
            <a:extLst>
              <a:ext uri="{FF2B5EF4-FFF2-40B4-BE49-F238E27FC236}">
                <a16:creationId xmlns:a16="http://schemas.microsoft.com/office/drawing/2014/main" id="{1F06E2AB-17D9-434A-A9B6-FA0EBDF6D804}"/>
              </a:ext>
            </a:extLst>
          </p:cNvPr>
          <p:cNvGrpSpPr/>
          <p:nvPr/>
        </p:nvGrpSpPr>
        <p:grpSpPr>
          <a:xfrm>
            <a:off x="6981425" y="2860163"/>
            <a:ext cx="1956147" cy="837541"/>
            <a:chOff x="6752135" y="1076782"/>
            <a:chExt cx="1956147" cy="697951"/>
          </a:xfrm>
          <a:solidFill>
            <a:srgbClr val="4BACC6">
              <a:lumMod val="60000"/>
              <a:lumOff val="40000"/>
            </a:srgbClr>
          </a:solidFill>
        </p:grpSpPr>
        <p:sp>
          <p:nvSpPr>
            <p:cNvPr id="19" name="25 Rectángulo">
              <a:extLst>
                <a:ext uri="{FF2B5EF4-FFF2-40B4-BE49-F238E27FC236}">
                  <a16:creationId xmlns:a16="http://schemas.microsoft.com/office/drawing/2014/main" id="{786181BB-E92F-43A6-9175-1EC516B19A39}"/>
                </a:ext>
              </a:extLst>
            </p:cNvPr>
            <p:cNvSpPr/>
            <p:nvPr/>
          </p:nvSpPr>
          <p:spPr>
            <a:xfrm>
              <a:off x="6752135" y="1076782"/>
              <a:ext cx="1956147" cy="697951"/>
            </a:xfrm>
            <a:prstGeom prst="rect">
              <a:avLst/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0" name="26 Rectángulo">
              <a:extLst>
                <a:ext uri="{FF2B5EF4-FFF2-40B4-BE49-F238E27FC236}">
                  <a16:creationId xmlns:a16="http://schemas.microsoft.com/office/drawing/2014/main" id="{1DA5D24A-0EE9-45C2-BF5A-98ECD87D05D4}"/>
                </a:ext>
              </a:extLst>
            </p:cNvPr>
            <p:cNvSpPr/>
            <p:nvPr/>
          </p:nvSpPr>
          <p:spPr>
            <a:xfrm>
              <a:off x="6752135" y="1076782"/>
              <a:ext cx="1956147" cy="69795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Cuestionario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Mujeres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Solteras</a:t>
              </a:r>
              <a:endParaRPr kumimoji="0" lang="es-BO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24" name="30 Conector recto">
            <a:extLst>
              <a:ext uri="{FF2B5EF4-FFF2-40B4-BE49-F238E27FC236}">
                <a16:creationId xmlns:a16="http://schemas.microsoft.com/office/drawing/2014/main" id="{6FEB846F-861C-4AF7-BB81-B0D48C77FCCE}"/>
              </a:ext>
            </a:extLst>
          </p:cNvPr>
          <p:cNvCxnSpPr/>
          <p:nvPr/>
        </p:nvCxnSpPr>
        <p:spPr>
          <a:xfrm>
            <a:off x="1119044" y="2491664"/>
            <a:ext cx="6912768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5" name="31 Conector recto">
            <a:extLst>
              <a:ext uri="{FF2B5EF4-FFF2-40B4-BE49-F238E27FC236}">
                <a16:creationId xmlns:a16="http://schemas.microsoft.com/office/drawing/2014/main" id="{1FC0354F-ED6B-4398-A182-87DCFDA4E85A}"/>
              </a:ext>
            </a:extLst>
          </p:cNvPr>
          <p:cNvCxnSpPr/>
          <p:nvPr/>
        </p:nvCxnSpPr>
        <p:spPr>
          <a:xfrm>
            <a:off x="1115923" y="2491664"/>
            <a:ext cx="0" cy="34563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6" name="31 Conector recto">
            <a:extLst>
              <a:ext uri="{FF2B5EF4-FFF2-40B4-BE49-F238E27FC236}">
                <a16:creationId xmlns:a16="http://schemas.microsoft.com/office/drawing/2014/main" id="{E79A7FE3-EC2F-4F6F-9C4A-B71BD8DB702A}"/>
              </a:ext>
            </a:extLst>
          </p:cNvPr>
          <p:cNvCxnSpPr/>
          <p:nvPr/>
        </p:nvCxnSpPr>
        <p:spPr>
          <a:xfrm>
            <a:off x="3382873" y="2495474"/>
            <a:ext cx="0" cy="34563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31 Conector recto">
            <a:extLst>
              <a:ext uri="{FF2B5EF4-FFF2-40B4-BE49-F238E27FC236}">
                <a16:creationId xmlns:a16="http://schemas.microsoft.com/office/drawing/2014/main" id="{FB0E3944-DFEA-4182-8486-81EE659A2658}"/>
              </a:ext>
            </a:extLst>
          </p:cNvPr>
          <p:cNvCxnSpPr/>
          <p:nvPr/>
        </p:nvCxnSpPr>
        <p:spPr>
          <a:xfrm>
            <a:off x="5672683" y="2476424"/>
            <a:ext cx="0" cy="34563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" name="31 Conector recto">
            <a:extLst>
              <a:ext uri="{FF2B5EF4-FFF2-40B4-BE49-F238E27FC236}">
                <a16:creationId xmlns:a16="http://schemas.microsoft.com/office/drawing/2014/main" id="{F3DC3206-2AF3-4A4B-A2E3-19C4FE43E96E}"/>
              </a:ext>
            </a:extLst>
          </p:cNvPr>
          <p:cNvCxnSpPr/>
          <p:nvPr/>
        </p:nvCxnSpPr>
        <p:spPr>
          <a:xfrm>
            <a:off x="8031073" y="2514524"/>
            <a:ext cx="0" cy="34563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29" name="Imagen 5">
            <a:extLst>
              <a:ext uri="{FF2B5EF4-FFF2-40B4-BE49-F238E27FC236}">
                <a16:creationId xmlns:a16="http://schemas.microsoft.com/office/drawing/2014/main" id="{EFCBDE59-573E-4AB1-BD4C-B9D9B18D5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60" y="3508497"/>
            <a:ext cx="1970021" cy="206106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0" name="Imagen 2">
            <a:extLst>
              <a:ext uri="{FF2B5EF4-FFF2-40B4-BE49-F238E27FC236}">
                <a16:creationId xmlns:a16="http://schemas.microsoft.com/office/drawing/2014/main" id="{D36AA269-DE55-441F-AC71-10DBB4589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4925" y="3679753"/>
            <a:ext cx="1517771" cy="289099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1" name="Imagen 3">
            <a:extLst>
              <a:ext uri="{FF2B5EF4-FFF2-40B4-BE49-F238E27FC236}">
                <a16:creationId xmlns:a16="http://schemas.microsoft.com/office/drawing/2014/main" id="{DCBD9AEE-B080-48DA-B32C-C2D48BD70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878" y="3689968"/>
            <a:ext cx="1578769" cy="301942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2" name="Imagen 4">
            <a:extLst>
              <a:ext uri="{FF2B5EF4-FFF2-40B4-BE49-F238E27FC236}">
                <a16:creationId xmlns:a16="http://schemas.microsoft.com/office/drawing/2014/main" id="{37BDC9A5-3EC6-4F65-872A-EE551FCF79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4289" y="3701398"/>
            <a:ext cx="1571625" cy="303847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015206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A0F35-5C8B-4204-970C-1AD03BE2C64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DE062E08-271F-4E77-B03E-FD51C4D61BAF}"/>
              </a:ext>
            </a:extLst>
          </p:cNvPr>
          <p:cNvSpPr txBox="1">
            <a:spLocks/>
          </p:cNvSpPr>
          <p:nvPr/>
        </p:nvSpPr>
        <p:spPr bwMode="auto">
          <a:xfrm>
            <a:off x="2263170" y="1059602"/>
            <a:ext cx="5078412" cy="54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BO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Instrumentos de investigación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62194F8-3CF5-4520-B6C4-DC6EC7495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23" y="2209288"/>
            <a:ext cx="8644877" cy="381642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rgbClr val="4F81BD"/>
            </a:solidFill>
          </a:ln>
        </p:spPr>
      </p:pic>
      <p:sp>
        <p:nvSpPr>
          <p:cNvPr id="9" name="36 Rectángulo">
            <a:extLst>
              <a:ext uri="{FF2B5EF4-FFF2-40B4-BE49-F238E27FC236}">
                <a16:creationId xmlns:a16="http://schemas.microsoft.com/office/drawing/2014/main" id="{9E727AAB-C718-423B-8002-6D8100523F92}"/>
              </a:ext>
            </a:extLst>
          </p:cNvPr>
          <p:cNvSpPr/>
          <p:nvPr/>
        </p:nvSpPr>
        <p:spPr>
          <a:xfrm>
            <a:off x="249561" y="1608282"/>
            <a:ext cx="7424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altLang="es-EC" sz="18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Secciones de los cuestionarios</a:t>
            </a:r>
          </a:p>
        </p:txBody>
      </p:sp>
    </p:spTree>
    <p:extLst>
      <p:ext uri="{BB962C8B-B14F-4D97-AF65-F5344CB8AC3E}">
        <p14:creationId xmlns:p14="http://schemas.microsoft.com/office/powerpoint/2010/main" val="118914258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B356F4-812F-4603-92F5-696026545E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C680ABFB-AED1-4B20-A557-710C671E37A4}"/>
              </a:ext>
            </a:extLst>
          </p:cNvPr>
          <p:cNvSpPr txBox="1">
            <a:spLocks/>
          </p:cNvSpPr>
          <p:nvPr/>
        </p:nvSpPr>
        <p:spPr>
          <a:xfrm>
            <a:off x="899592" y="1124744"/>
            <a:ext cx="7605261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 dirty="0">
                <a:solidFill>
                  <a:srgbClr val="FF0000"/>
                </a:solidFill>
                <a:cs typeface="Arial" pitchFamily="34" charset="0"/>
              </a:rPr>
              <a:t>Mujeres de 15 años o más por condición de haber oído hablar de la ley 348, según área y departamento</a:t>
            </a:r>
          </a:p>
          <a:p>
            <a:br>
              <a:rPr lang="es-ES" sz="2000" dirty="0">
                <a:solidFill>
                  <a:srgbClr val="1F497D"/>
                </a:solidFill>
                <a:cs typeface="Arial" pitchFamily="34" charset="0"/>
              </a:rPr>
            </a:br>
            <a:endParaRPr lang="es-ES" sz="2000" dirty="0">
              <a:solidFill>
                <a:srgbClr val="1F497D"/>
              </a:solidFill>
              <a:cs typeface="Arial" pitchFamily="34" charset="0"/>
            </a:endParaRPr>
          </a:p>
        </p:txBody>
      </p:sp>
      <p:graphicFrame>
        <p:nvGraphicFramePr>
          <p:cNvPr id="7" name="1 Tabla">
            <a:extLst>
              <a:ext uri="{FF2B5EF4-FFF2-40B4-BE49-F238E27FC236}">
                <a16:creationId xmlns:a16="http://schemas.microsoft.com/office/drawing/2014/main" id="{53337530-94A9-4F19-AECD-8F07CD02C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682587"/>
              </p:ext>
            </p:extLst>
          </p:nvPr>
        </p:nvGraphicFramePr>
        <p:xfrm>
          <a:off x="323528" y="2060848"/>
          <a:ext cx="7715200" cy="4248462"/>
        </p:xfrm>
        <a:graphic>
          <a:graphicData uri="http://schemas.openxmlformats.org/drawingml/2006/table">
            <a:tbl>
              <a:tblPr firstCol="1" bandRow="1">
                <a:gradFill rotWithShape="1">
                  <a:gsLst>
                    <a:gs pos="0">
                      <a:srgbClr val="8064A2">
                        <a:tint val="50000"/>
                        <a:satMod val="300000"/>
                      </a:srgbClr>
                    </a:gs>
                    <a:gs pos="35000">
                      <a:srgbClr val="8064A2">
                        <a:tint val="37000"/>
                        <a:satMod val="300000"/>
                      </a:srgbClr>
                    </a:gs>
                    <a:gs pos="100000">
                      <a:srgbClr val="8064A2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273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1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3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4287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CARACTERÍSTICAS SELECCIONADAS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NÚMERO DE MUJERES DE 15 AÑOS O MÁS 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CONDICIÓN DE HABER OIDO HABLAR DE LA LEY 348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41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No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Si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1" u="none" strike="noStrike">
                          <a:effectLst/>
                        </a:rPr>
                        <a:t>BOLIVIA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3.697.268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35.7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64.3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t"/>
                      <a:r>
                        <a:rPr lang="es-ES" sz="1400" b="1" u="none" strike="noStrike" dirty="0">
                          <a:effectLst/>
                        </a:rPr>
                        <a:t>AREA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t"/>
                      <a:r>
                        <a:rPr lang="es-ES" sz="1400" u="none" strike="noStrike">
                          <a:effectLst/>
                        </a:rPr>
                        <a:t>Urbana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885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2.682.405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30.1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69.9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t"/>
                      <a:r>
                        <a:rPr lang="es-ES" sz="1400" u="none" strike="noStrike">
                          <a:effectLst/>
                        </a:rPr>
                        <a:t>Rural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885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1.014.863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50.3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49.7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t"/>
                      <a:r>
                        <a:rPr lang="es-ES" sz="1400" b="1" u="none" strike="noStrike" dirty="0">
                          <a:effectLst/>
                        </a:rPr>
                        <a:t>DEPARATAMENTO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Chuquisaca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211.133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34.2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65.8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La Paz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1.020.125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35.2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64.8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Cochabamba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664.967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41.8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58.2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Oruro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187.295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42.1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57.9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Potosí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278.246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32.3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67.7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Tarija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184.451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31.1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68.9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Santa Cruz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983.496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34.2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65.8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Beni/Pando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167.555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28.5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71.5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37197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93EB5B5-1C74-477F-B0BB-310041DBAC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(nombre de la Presentación)</a:t>
            </a:r>
            <a:endParaRPr lang="de-DE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21EEFB-CBD4-424C-A921-FE32A860A4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672FA30-480F-49E0-8ABB-0A01E9E94912}" type="datetime1">
              <a:rPr lang="es-ES" noProof="0" smtClean="0"/>
              <a:t>06/12/2018</a:t>
            </a:fld>
            <a:endParaRPr lang="de-DE" noProof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CD808EAC-47EF-4DC3-BD08-777B61AFD093}"/>
              </a:ext>
            </a:extLst>
          </p:cNvPr>
          <p:cNvSpPr txBox="1">
            <a:spLocks/>
          </p:cNvSpPr>
          <p:nvPr/>
        </p:nvSpPr>
        <p:spPr>
          <a:xfrm>
            <a:off x="1043608" y="1124744"/>
            <a:ext cx="7605261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1800" dirty="0">
                <a:solidFill>
                  <a:srgbClr val="FF0000"/>
                </a:solidFill>
                <a:cs typeface="Arial" pitchFamily="34" charset="0"/>
              </a:rPr>
              <a:t>Mujeres de 15 años o más por condición de haber oído hablar de la ley 348, según características</a:t>
            </a:r>
          </a:p>
          <a:p>
            <a:br>
              <a:rPr lang="es-ES" sz="2000" dirty="0">
                <a:solidFill>
                  <a:srgbClr val="1F497D"/>
                </a:solidFill>
                <a:cs typeface="Arial" pitchFamily="34" charset="0"/>
              </a:rPr>
            </a:br>
            <a:endParaRPr lang="es-ES" sz="2000" dirty="0">
              <a:solidFill>
                <a:srgbClr val="1F497D"/>
              </a:solidFill>
              <a:cs typeface="Arial" pitchFamily="34" charset="0"/>
            </a:endParaRPr>
          </a:p>
        </p:txBody>
      </p:sp>
      <p:graphicFrame>
        <p:nvGraphicFramePr>
          <p:cNvPr id="7" name="2 Tabla">
            <a:extLst>
              <a:ext uri="{FF2B5EF4-FFF2-40B4-BE49-F238E27FC236}">
                <a16:creationId xmlns:a16="http://schemas.microsoft.com/office/drawing/2014/main" id="{8D24C727-434A-4B7E-B6F5-D47A25B97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218346"/>
              </p:ext>
            </p:extLst>
          </p:nvPr>
        </p:nvGraphicFramePr>
        <p:xfrm>
          <a:off x="467544" y="1888232"/>
          <a:ext cx="7643192" cy="820688"/>
        </p:xfrm>
        <a:graphic>
          <a:graphicData uri="http://schemas.openxmlformats.org/drawingml/2006/table">
            <a:tbl>
              <a:tblPr firstCol="1" bandRow="1">
                <a:gradFill rotWithShape="1">
                  <a:gsLst>
                    <a:gs pos="0">
                      <a:srgbClr val="8064A2">
                        <a:tint val="50000"/>
                        <a:satMod val="300000"/>
                      </a:srgbClr>
                    </a:gs>
                    <a:gs pos="35000">
                      <a:srgbClr val="8064A2">
                        <a:tint val="37000"/>
                        <a:satMod val="300000"/>
                      </a:srgbClr>
                    </a:gs>
                    <a:gs pos="100000">
                      <a:srgbClr val="8064A2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2710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4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3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0153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CARACTERÍSTICAS SELECCIONADAS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NÚMERO DE MUJERES DE 15 AÑOS O MÁS 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CONDICIÓN DE HABER OIDO HABLAR DE LA LEY 348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53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No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>
                          <a:effectLst/>
                        </a:rPr>
                        <a:t>Si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5 Tabla">
            <a:extLst>
              <a:ext uri="{FF2B5EF4-FFF2-40B4-BE49-F238E27FC236}">
                <a16:creationId xmlns:a16="http://schemas.microsoft.com/office/drawing/2014/main" id="{0D980728-6CA2-4061-803F-AEF40C5B6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803955"/>
              </p:ext>
            </p:extLst>
          </p:nvPr>
        </p:nvGraphicFramePr>
        <p:xfrm>
          <a:off x="457200" y="2670818"/>
          <a:ext cx="7643191" cy="3926534"/>
        </p:xfrm>
        <a:graphic>
          <a:graphicData uri="http://schemas.openxmlformats.org/drawingml/2006/table">
            <a:tbl>
              <a:tblPr firstCol="1" bandRow="1">
                <a:gradFill rotWithShape="1">
                  <a:gsLst>
                    <a:gs pos="0">
                      <a:srgbClr val="8064A2">
                        <a:tint val="50000"/>
                        <a:satMod val="300000"/>
                      </a:srgbClr>
                    </a:gs>
                    <a:gs pos="35000">
                      <a:srgbClr val="8064A2">
                        <a:tint val="37000"/>
                        <a:satMod val="300000"/>
                      </a:srgbClr>
                    </a:gs>
                    <a:gs pos="100000">
                      <a:srgbClr val="8064A2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2731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1" u="none" strike="noStrike" dirty="0">
                          <a:effectLst/>
                        </a:rPr>
                        <a:t>SITUACIÓN CONYUGAL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9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r>
                        <a:rPr lang="es-ES" sz="1400" u="none" strike="noStrike" dirty="0">
                          <a:effectLst/>
                        </a:rPr>
                        <a:t>   Casadas o en Unión libre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b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2.061.769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37.7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62.3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r>
                        <a:rPr lang="es-ES" sz="1400" u="none" strike="noStrike" dirty="0">
                          <a:effectLst/>
                        </a:rPr>
                        <a:t>   Separadas. Divorciadas y viudas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b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ES" sz="1400" u="none" strike="noStrike" dirty="0">
                          <a:effectLst/>
                        </a:rPr>
                        <a:t>502.604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ES" sz="1400" u="none" strike="noStrike" dirty="0">
                          <a:effectLst/>
                        </a:rPr>
                        <a:t>41.6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ES" sz="1400" u="none" strike="noStrike" dirty="0">
                          <a:effectLst/>
                        </a:rPr>
                        <a:t>58.4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r>
                        <a:rPr lang="es-ES" sz="1400" u="none" strike="noStrike" dirty="0">
                          <a:effectLst/>
                        </a:rPr>
                        <a:t>   Solteras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b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1.132.895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29.3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70.7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1" u="none" strike="noStrike" dirty="0">
                          <a:effectLst/>
                        </a:rPr>
                        <a:t>GRUPOS DE EDAD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15 - 28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1.427.900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31.1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68.9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29 - 39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849.380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30.2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69.8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40 - 49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521.389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33.7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66.3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50 - 59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400.464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44.5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55.5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60 o más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498.135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53.2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46.8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b="1" u="none" strike="noStrike" dirty="0">
                          <a:effectLst/>
                        </a:rPr>
                        <a:t>NIVEL DE INSTRUCCIÓN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 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 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Ninguno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>
                          <a:effectLst/>
                        </a:rPr>
                        <a:t>356.313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66.1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33.9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Primaria incompleta                               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612.240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50.9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49.1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Primaria completa                                    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325.877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45.5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54.5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Secundaria incompleta                                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817.400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36.2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63.8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  Secundaria completa                           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670.991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26.7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73.3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ES" sz="1400" u="none" strike="noStrike" dirty="0">
                          <a:effectLst/>
                        </a:rPr>
                        <a:t>   Superior                              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8064A2"/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913.443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25400" cap="flat" cmpd="sng" algn="ctr">
                      <a:solidFill>
                        <a:srgbClr val="8064A2"/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16.2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>
                          <a:effectLst/>
                        </a:rPr>
                        <a:t>83.8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38" marR="6438" marT="6438" marB="0" anchor="ctr"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414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67307-01D1-4A99-B331-3CDB35E6ECF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16 CuadroTexto">
            <a:extLst>
              <a:ext uri="{FF2B5EF4-FFF2-40B4-BE49-F238E27FC236}">
                <a16:creationId xmlns:a16="http://schemas.microsoft.com/office/drawing/2014/main" id="{D6D5F540-77C2-42B1-BE97-8EDB59426362}"/>
              </a:ext>
            </a:extLst>
          </p:cNvPr>
          <p:cNvSpPr txBox="1"/>
          <p:nvPr/>
        </p:nvSpPr>
        <p:spPr>
          <a:xfrm>
            <a:off x="611560" y="1124744"/>
            <a:ext cx="81730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Resultados</a:t>
            </a:r>
            <a:endParaRPr kumimoji="0" lang="es-ES" altLang="es-BO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A129B42F-650D-48A5-9C39-AE8AFA133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051781"/>
            <a:ext cx="1440161" cy="162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\\mtejada\COMPARTIDA EPC-VCM\Documento VIO\FOTOGRAFIAS OPERATIVO\WhatsApp Image 2016-11-23 at 23.33.28.jpeg">
            <a:extLst>
              <a:ext uri="{FF2B5EF4-FFF2-40B4-BE49-F238E27FC236}">
                <a16:creationId xmlns:a16="http://schemas.microsoft.com/office/drawing/2014/main" id="{7BEBA7D4-0920-43AB-8A1A-91F9A96E00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r="42418"/>
          <a:stretch/>
        </p:blipFill>
        <p:spPr bwMode="auto">
          <a:xfrm>
            <a:off x="2885970" y="2132856"/>
            <a:ext cx="1368446" cy="155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\\mtejada\COMPARTIDA EPC-VCM\Documento VIO\FOTOGRAFIAS OPERATIVO\WhatsApp Image 2016-11-24 at 07.44.39.jpeg">
            <a:extLst>
              <a:ext uri="{FF2B5EF4-FFF2-40B4-BE49-F238E27FC236}">
                <a16:creationId xmlns:a16="http://schemas.microsoft.com/office/drawing/2014/main" id="{F6B3C7EE-0474-4B4D-9C8E-5127686F15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4" b="7537"/>
          <a:stretch/>
        </p:blipFill>
        <p:spPr bwMode="auto">
          <a:xfrm>
            <a:off x="5021491" y="2132856"/>
            <a:ext cx="1161593" cy="153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mtejada\COMPARTIDA EPC-VCM\Documento VIO\FOTOGRAFIAS OPERATIVO\WhatsApp Image 2016-11-23 at 23.35.43.jpeg">
            <a:extLst>
              <a:ext uri="{FF2B5EF4-FFF2-40B4-BE49-F238E27FC236}">
                <a16:creationId xmlns:a16="http://schemas.microsoft.com/office/drawing/2014/main" id="{AD76F272-2FA0-45B9-ADCF-456D26EF1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" r="26738"/>
          <a:stretch/>
        </p:blipFill>
        <p:spPr bwMode="auto">
          <a:xfrm>
            <a:off x="6732240" y="2283021"/>
            <a:ext cx="1418788" cy="118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id="{4737D53E-3698-47DA-9F50-F16DB4F9E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24" y="3861048"/>
            <a:ext cx="1443904" cy="163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">
            <a:extLst>
              <a:ext uri="{FF2B5EF4-FFF2-40B4-BE49-F238E27FC236}">
                <a16:creationId xmlns:a16="http://schemas.microsoft.com/office/drawing/2014/main" id="{5E6653D4-CD89-4870-A23C-0F5BA41788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6" r="39409"/>
          <a:stretch/>
        </p:blipFill>
        <p:spPr bwMode="auto">
          <a:xfrm>
            <a:off x="2885970" y="3861048"/>
            <a:ext cx="1397998" cy="163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DFEB4FA5-187A-4678-9DB1-AE8F5DA021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72" b="31994"/>
          <a:stretch/>
        </p:blipFill>
        <p:spPr bwMode="auto">
          <a:xfrm>
            <a:off x="4893186" y="3866758"/>
            <a:ext cx="1393093" cy="162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:a16="http://schemas.microsoft.com/office/drawing/2014/main" id="{DAB092C1-BE1F-4460-9168-43E1875C50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8" t="21562" r="10585" b="45404"/>
          <a:stretch/>
        </p:blipFill>
        <p:spPr bwMode="auto">
          <a:xfrm>
            <a:off x="6732240" y="3870134"/>
            <a:ext cx="1393093" cy="163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1782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CA9965-A05D-4B0C-9755-8F2FA0A0B2B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72FA30-480F-49E0-8ABB-0A01E9E94912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" name="8 Rectángulo">
            <a:extLst>
              <a:ext uri="{FF2B5EF4-FFF2-40B4-BE49-F238E27FC236}">
                <a16:creationId xmlns:a16="http://schemas.microsoft.com/office/drawing/2014/main" id="{0446932B-025B-47F3-BDEB-1BCF707E1719}"/>
              </a:ext>
            </a:extLst>
          </p:cNvPr>
          <p:cNvSpPr/>
          <p:nvPr/>
        </p:nvSpPr>
        <p:spPr>
          <a:xfrm>
            <a:off x="2460898" y="834430"/>
            <a:ext cx="1404156" cy="288032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Ámbito Privado</a:t>
            </a:r>
            <a:endParaRPr kumimoji="0" lang="es-E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10 Rectángulo">
            <a:extLst>
              <a:ext uri="{FF2B5EF4-FFF2-40B4-BE49-F238E27FC236}">
                <a16:creationId xmlns:a16="http://schemas.microsoft.com/office/drawing/2014/main" id="{FD7995CD-6E27-4DBE-ABBB-34619691A989}"/>
              </a:ext>
            </a:extLst>
          </p:cNvPr>
          <p:cNvSpPr/>
          <p:nvPr/>
        </p:nvSpPr>
        <p:spPr>
          <a:xfrm>
            <a:off x="3946778" y="834430"/>
            <a:ext cx="1692188" cy="288032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Casadas.  unión libre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173816B0-4210-47FD-8AD2-0CE4E56F421C}"/>
              </a:ext>
            </a:extLst>
          </p:cNvPr>
          <p:cNvSpPr txBox="1">
            <a:spLocks/>
          </p:cNvSpPr>
          <p:nvPr/>
        </p:nvSpPr>
        <p:spPr>
          <a:xfrm>
            <a:off x="990241" y="1239044"/>
            <a:ext cx="7605261" cy="658336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Situación de la violencia en mujeres casadas o en unión libre, según tipo de violencia combinada</a:t>
            </a:r>
            <a:b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</a:b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pic>
        <p:nvPicPr>
          <p:cNvPr id="10" name="1 Imagen">
            <a:extLst>
              <a:ext uri="{FF2B5EF4-FFF2-40B4-BE49-F238E27FC236}">
                <a16:creationId xmlns:a16="http://schemas.microsoft.com/office/drawing/2014/main" id="{ACA92085-BE16-49AB-8C2B-85BE8ACAD4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8568952" cy="421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671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8380B4-9BB1-4E26-B426-E0B84EC6319D}" type="datetime1">
              <a:rPr kumimoji="0" lang="es-ES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06/12/2018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13B4F5EB-AA9E-4282-A659-0AC12C7FA6D0}"/>
              </a:ext>
            </a:extLst>
          </p:cNvPr>
          <p:cNvSpPr txBox="1">
            <a:spLocks/>
          </p:cNvSpPr>
          <p:nvPr/>
        </p:nvSpPr>
        <p:spPr bwMode="auto">
          <a:xfrm>
            <a:off x="976164" y="981874"/>
            <a:ext cx="742716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160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Mujeres de 15 años o más, casadas o en unión libre, que han vivido o viven situaciones de violencia, según tipo y forma</a:t>
            </a:r>
            <a:endParaRPr lang="es-ES" sz="16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42B1CD7-7710-44ED-AA16-696C9FB7AC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" b="-1"/>
          <a:stretch/>
        </p:blipFill>
        <p:spPr bwMode="auto">
          <a:xfrm>
            <a:off x="433254" y="2433464"/>
            <a:ext cx="7704856" cy="410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4 Rectángulo">
            <a:extLst>
              <a:ext uri="{FF2B5EF4-FFF2-40B4-BE49-F238E27FC236}">
                <a16:creationId xmlns:a16="http://schemas.microsoft.com/office/drawing/2014/main" id="{8410AA3A-6908-4C77-B433-7FD68693AA16}"/>
              </a:ext>
            </a:extLst>
          </p:cNvPr>
          <p:cNvSpPr/>
          <p:nvPr/>
        </p:nvSpPr>
        <p:spPr>
          <a:xfrm>
            <a:off x="746438" y="2050564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1400" b="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Tipos y formas de Violencia                                  A lo largo de su relación</a:t>
            </a:r>
          </a:p>
        </p:txBody>
      </p:sp>
      <p:sp>
        <p:nvSpPr>
          <p:cNvPr id="7" name="3 Rectángulo">
            <a:extLst>
              <a:ext uri="{FF2B5EF4-FFF2-40B4-BE49-F238E27FC236}">
                <a16:creationId xmlns:a16="http://schemas.microsoft.com/office/drawing/2014/main" id="{CCC01204-471D-4355-AC44-3BB8ACE13448}"/>
              </a:ext>
            </a:extLst>
          </p:cNvPr>
          <p:cNvSpPr/>
          <p:nvPr/>
        </p:nvSpPr>
        <p:spPr>
          <a:xfrm>
            <a:off x="7054562" y="1981984"/>
            <a:ext cx="140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1400" b="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En los últimos 12 meses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0BE28E3-6B1B-4E0D-ADB7-CE5A9A2ED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2806" y="908287"/>
            <a:ext cx="1426588" cy="37798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061C9BA-36B5-4597-8FFB-1042C4C53F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4602" y="921243"/>
            <a:ext cx="1694835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8309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lantilla PowerPoint 2015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 Plantilla GIZ - BO (Bilateral)</Template>
  <TotalTime>0</TotalTime>
  <Words>1259</Words>
  <Application>Microsoft Office PowerPoint</Application>
  <PresentationFormat>Presentación en pantalla (4:3)</PresentationFormat>
  <Paragraphs>389</Paragraphs>
  <Slides>29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5" baseType="lpstr">
      <vt:lpstr>Arial</vt:lpstr>
      <vt:lpstr>Arial Narrow</vt:lpstr>
      <vt:lpstr>Calibri</vt:lpstr>
      <vt:lpstr>Segoe UI</vt:lpstr>
      <vt:lpstr>Wingdings</vt:lpstr>
      <vt:lpstr>Plantilla PowerPoint 2015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Efectos Sociales</vt:lpstr>
      <vt:lpstr>Presentación de PowerPoint</vt:lpstr>
      <vt:lpstr>Efectos Económicos</vt:lpstr>
      <vt:lpstr>Efectos Económicos</vt:lpstr>
      <vt:lpstr>Presentación de PowerPoint</vt:lpstr>
      <vt:lpstr>¿Que podemos hacer?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Campos Garvizu, Irma GIZ BO</dc:creator>
  <cp:keywords>GIZ-Leerfolie</cp:keywords>
  <cp:lastModifiedBy>Campos Garvizu, Irma GIZ BO</cp:lastModifiedBy>
  <cp:revision>18</cp:revision>
  <cp:lastPrinted>2014-11-18T20:02:04Z</cp:lastPrinted>
  <dcterms:created xsi:type="dcterms:W3CDTF">2018-11-14T15:44:40Z</dcterms:created>
  <dcterms:modified xsi:type="dcterms:W3CDTF">2018-12-06T14:57:29Z</dcterms:modified>
</cp:coreProperties>
</file>